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53"/>
  </p:notesMasterIdLst>
  <p:sldIdLst>
    <p:sldId id="304" r:id="rId2"/>
    <p:sldId id="306" r:id="rId3"/>
    <p:sldId id="311" r:id="rId4"/>
    <p:sldId id="355" r:id="rId5"/>
    <p:sldId id="356" r:id="rId6"/>
    <p:sldId id="357" r:id="rId7"/>
    <p:sldId id="257" r:id="rId8"/>
    <p:sldId id="312" r:id="rId9"/>
    <p:sldId id="316" r:id="rId10"/>
    <p:sldId id="317" r:id="rId11"/>
    <p:sldId id="315" r:id="rId12"/>
    <p:sldId id="314" r:id="rId13"/>
    <p:sldId id="313" r:id="rId14"/>
    <p:sldId id="319" r:id="rId15"/>
    <p:sldId id="320" r:id="rId16"/>
    <p:sldId id="258" r:id="rId17"/>
    <p:sldId id="322" r:id="rId18"/>
    <p:sldId id="330" r:id="rId19"/>
    <p:sldId id="333" r:id="rId20"/>
    <p:sldId id="325" r:id="rId21"/>
    <p:sldId id="323" r:id="rId22"/>
    <p:sldId id="324" r:id="rId23"/>
    <p:sldId id="326" r:id="rId24"/>
    <p:sldId id="327" r:id="rId25"/>
    <p:sldId id="259" r:id="rId26"/>
    <p:sldId id="334" r:id="rId27"/>
    <p:sldId id="335" r:id="rId28"/>
    <p:sldId id="337" r:id="rId29"/>
    <p:sldId id="338" r:id="rId30"/>
    <p:sldId id="339" r:id="rId31"/>
    <p:sldId id="340" r:id="rId32"/>
    <p:sldId id="341" r:id="rId33"/>
    <p:sldId id="342" r:id="rId34"/>
    <p:sldId id="343" r:id="rId35"/>
    <p:sldId id="344" r:id="rId36"/>
    <p:sldId id="260" r:id="rId37"/>
    <p:sldId id="345" r:id="rId38"/>
    <p:sldId id="346" r:id="rId39"/>
    <p:sldId id="347" r:id="rId40"/>
    <p:sldId id="348" r:id="rId41"/>
    <p:sldId id="349" r:id="rId42"/>
    <p:sldId id="350" r:id="rId43"/>
    <p:sldId id="351" r:id="rId44"/>
    <p:sldId id="353" r:id="rId45"/>
    <p:sldId id="261" r:id="rId46"/>
    <p:sldId id="262" r:id="rId47"/>
    <p:sldId id="358" r:id="rId48"/>
    <p:sldId id="360" r:id="rId49"/>
    <p:sldId id="362" r:id="rId50"/>
    <p:sldId id="363" r:id="rId51"/>
    <p:sldId id="354" r:id="rId5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41342F-2F25-4901-BFAC-74E503D98092}" type="datetimeFigureOut">
              <a:rPr lang="tr-TR" smtClean="0"/>
              <a:t>20.10.2015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F497AA-098D-404A-9998-4A4DA9B5779F}" type="slidenum">
              <a:rPr lang="tr-TR" smtClean="0"/>
              <a:t>‹#›</a:t>
            </a:fld>
            <a:endParaRPr lang="tr-TR"/>
          </a:p>
        </p:txBody>
      </p:sp>
    </p:spTree>
    <p:extLst>
      <p:ext uri="{BB962C8B-B14F-4D97-AF65-F5344CB8AC3E}">
        <p14:creationId xmlns:p14="http://schemas.microsoft.com/office/powerpoint/2010/main" val="1764602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A23720DD-5B6D-40BF-8493-A6B52D484E6B}" type="datetimeFigureOut">
              <a:rPr lang="tr-TR" smtClean="0"/>
              <a:t>20.10.2015</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20.10.2015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20.10.2015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457200" y="6245225"/>
            <a:ext cx="2133600" cy="476250"/>
          </a:xfrm>
        </p:spPr>
        <p:txBody>
          <a:bodyPr/>
          <a:lstStyle>
            <a:lvl1pPr>
              <a:defRPr/>
            </a:lvl1pPr>
          </a:lstStyle>
          <a:p>
            <a:endParaRPr lang="tr-TR"/>
          </a:p>
        </p:txBody>
      </p:sp>
      <p:sp>
        <p:nvSpPr>
          <p:cNvPr id="6" name="5 Altbilgi Yer Tutucusu"/>
          <p:cNvSpPr>
            <a:spLocks noGrp="1"/>
          </p:cNvSpPr>
          <p:nvPr>
            <p:ph type="ftr" sz="quarter" idx="11"/>
          </p:nvPr>
        </p:nvSpPr>
        <p:spPr>
          <a:xfrm>
            <a:off x="3124200" y="6245225"/>
            <a:ext cx="2895600" cy="476250"/>
          </a:xfrm>
        </p:spPr>
        <p:txBody>
          <a:bodyPr/>
          <a:lstStyle>
            <a:lvl1pPr>
              <a:defRPr/>
            </a:lvl1pPr>
          </a:lstStyle>
          <a:p>
            <a:endParaRPr lang="tr-TR"/>
          </a:p>
        </p:txBody>
      </p:sp>
      <p:sp>
        <p:nvSpPr>
          <p:cNvPr id="7" name="6 Slayt Numarası Yer Tutucusu"/>
          <p:cNvSpPr>
            <a:spLocks noGrp="1"/>
          </p:cNvSpPr>
          <p:nvPr>
            <p:ph type="sldNum" sz="quarter" idx="12"/>
          </p:nvPr>
        </p:nvSpPr>
        <p:spPr>
          <a:xfrm>
            <a:off x="6553200" y="6245225"/>
            <a:ext cx="2133600" cy="476250"/>
          </a:xfrm>
        </p:spPr>
        <p:txBody>
          <a:bodyPr/>
          <a:lstStyle>
            <a:lvl1pPr>
              <a:defRPr/>
            </a:lvl1pPr>
          </a:lstStyle>
          <a:p>
            <a:fld id="{F256838D-916E-4A45-9491-029FDFB330B0}" type="slidenum">
              <a:rPr lang="tr-TR"/>
              <a:pPr/>
              <a:t>‹#›</a:t>
            </a:fld>
            <a:endParaRPr lang="tr-TR"/>
          </a:p>
        </p:txBody>
      </p:sp>
    </p:spTree>
    <p:extLst>
      <p:ext uri="{BB962C8B-B14F-4D97-AF65-F5344CB8AC3E}">
        <p14:creationId xmlns:p14="http://schemas.microsoft.com/office/powerpoint/2010/main" val="454798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tr-TR"/>
          </a:p>
        </p:txBody>
      </p:sp>
      <p:sp>
        <p:nvSpPr>
          <p:cNvPr id="3" name="Table Placeholder 2"/>
          <p:cNvSpPr>
            <a:spLocks noGrp="1"/>
          </p:cNvSpPr>
          <p:nvPr>
            <p:ph type="tbl" idx="1"/>
          </p:nvPr>
        </p:nvSpPr>
        <p:spPr>
          <a:xfrm>
            <a:off x="457200" y="1600200"/>
            <a:ext cx="8229600" cy="4530725"/>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tr-TR"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tr-TR" altLang="en-US"/>
          </a:p>
        </p:txBody>
      </p:sp>
      <p:sp>
        <p:nvSpPr>
          <p:cNvPr id="6" name="Rectangle 6"/>
          <p:cNvSpPr>
            <a:spLocks noGrp="1" noChangeArrowheads="1"/>
          </p:cNvSpPr>
          <p:nvPr>
            <p:ph type="sldNum" sz="quarter" idx="12"/>
          </p:nvPr>
        </p:nvSpPr>
        <p:spPr>
          <a:ln/>
        </p:spPr>
        <p:txBody>
          <a:bodyPr/>
          <a:lstStyle>
            <a:lvl1pPr>
              <a:defRPr/>
            </a:lvl1pPr>
          </a:lstStyle>
          <a:p>
            <a:pPr>
              <a:defRPr/>
            </a:pPr>
            <a:fld id="{BB791DDD-E061-4BE3-882A-DB6BFA9962A8}" type="slidenum">
              <a:rPr lang="tr-TR" altLang="en-US"/>
              <a:pPr>
                <a:defRPr/>
              </a:pPr>
              <a:t>‹#›</a:t>
            </a:fld>
            <a:endParaRPr lang="tr-TR" altLang="en-US"/>
          </a:p>
        </p:txBody>
      </p:sp>
    </p:spTree>
    <p:extLst>
      <p:ext uri="{BB962C8B-B14F-4D97-AF65-F5344CB8AC3E}">
        <p14:creationId xmlns:p14="http://schemas.microsoft.com/office/powerpoint/2010/main" val="3514703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20.10.2015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20.10.2015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20.10.2015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A23720DD-5B6D-40BF-8493-A6B52D484E6B}" type="datetimeFigureOut">
              <a:rPr lang="tr-TR" smtClean="0"/>
              <a:t>20.10.2015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A23720DD-5B6D-40BF-8493-A6B52D484E6B}" type="datetimeFigureOut">
              <a:rPr lang="tr-TR" smtClean="0"/>
              <a:t>20.10.2015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20.10.2015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20.10.2015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20.10.2015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3720DD-5B6D-40BF-8493-A6B52D484E6B}" type="datetimeFigureOut">
              <a:rPr lang="tr-TR" smtClean="0"/>
              <a:t>20.10.2015</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02176B-0E47-46AC-8F43-DAB4B8A37D06}"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tr-TR" dirty="0"/>
              <a:t> Bazı </a:t>
            </a:r>
            <a:r>
              <a:rPr lang="tr-TR" dirty="0" smtClean="0"/>
              <a:t>özel yetenekliler</a:t>
            </a:r>
            <a:endParaRPr lang="tr-TR" dirty="0"/>
          </a:p>
        </p:txBody>
      </p:sp>
      <p:sp>
        <p:nvSpPr>
          <p:cNvPr id="6147" name="Rectangle 3"/>
          <p:cNvSpPr>
            <a:spLocks noGrp="1" noChangeArrowheads="1"/>
          </p:cNvSpPr>
          <p:nvPr>
            <p:ph type="body" sz="half" idx="1"/>
          </p:nvPr>
        </p:nvSpPr>
        <p:spPr>
          <a:xfrm>
            <a:off x="228600" y="2590800"/>
            <a:ext cx="4114800" cy="2590800"/>
          </a:xfrm>
        </p:spPr>
        <p:txBody>
          <a:bodyPr/>
          <a:lstStyle/>
          <a:p>
            <a:r>
              <a:rPr lang="tr-TR" sz="3000"/>
              <a:t>Albert Einstein 4 yaşında konuştu.</a:t>
            </a:r>
          </a:p>
          <a:p>
            <a:pPr>
              <a:buFontTx/>
              <a:buNone/>
            </a:pPr>
            <a:r>
              <a:rPr lang="tr-TR" sz="3000"/>
              <a:t>   7 yaşında okumayı öğrendi.</a:t>
            </a:r>
          </a:p>
        </p:txBody>
      </p:sp>
      <p:pic>
        <p:nvPicPr>
          <p:cNvPr id="6148" name="Picture 4" descr="AlbertEinstein"/>
          <p:cNvPicPr>
            <a:picLocks noGrp="1" noChangeAspect="1" noChangeArrowheads="1"/>
          </p:cNvPicPr>
          <p:nvPr>
            <p:ph sz="half" idx="2"/>
          </p:nvPr>
        </p:nvPicPr>
        <p:blipFill>
          <a:blip r:embed="rId2" cstate="print"/>
          <a:srcRect/>
          <a:stretch>
            <a:fillRect/>
          </a:stretch>
        </p:blipFill>
        <p:spPr>
          <a:xfrm>
            <a:off x="4343400" y="1752600"/>
            <a:ext cx="4495800" cy="4389438"/>
          </a:xfrm>
          <a:noFill/>
          <a:ln/>
        </p:spPr>
      </p:pic>
    </p:spTree>
    <p:extLst>
      <p:ext uri="{BB962C8B-B14F-4D97-AF65-F5344CB8AC3E}">
        <p14:creationId xmlns:p14="http://schemas.microsoft.com/office/powerpoint/2010/main" val="35740235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35480"/>
            <a:ext cx="8229600" cy="1493520"/>
          </a:xfrm>
        </p:spPr>
        <p:style>
          <a:lnRef idx="0">
            <a:schemeClr val="accent5"/>
          </a:lnRef>
          <a:fillRef idx="3">
            <a:schemeClr val="accent5"/>
          </a:fillRef>
          <a:effectRef idx="3">
            <a:schemeClr val="accent5"/>
          </a:effectRef>
          <a:fontRef idx="minor">
            <a:schemeClr val="lt1"/>
          </a:fontRef>
        </p:style>
        <p:txBody>
          <a:bodyPr/>
          <a:lstStyle/>
          <a:p>
            <a:pPr marL="0" indent="0" algn="ctr">
              <a:buNone/>
            </a:pPr>
            <a:r>
              <a:rPr lang="tr-TR" altLang="tr-TR" sz="3600" dirty="0"/>
              <a:t>Fiziksel yapı ve genel sağlıkları normalin üstündedir. </a:t>
            </a:r>
          </a:p>
          <a:p>
            <a:pPr marL="0" indent="0">
              <a:buNone/>
            </a:pPr>
            <a:endParaRPr lang="tr-TR" sz="3200" dirty="0"/>
          </a:p>
        </p:txBody>
      </p:sp>
      <p:sp>
        <p:nvSpPr>
          <p:cNvPr id="4" name="Metin kutusu 3"/>
          <p:cNvSpPr txBox="1"/>
          <p:nvPr/>
        </p:nvSpPr>
        <p:spPr>
          <a:xfrm>
            <a:off x="179512" y="940658"/>
            <a:ext cx="7200800" cy="400110"/>
          </a:xfrm>
          <a:prstGeom prst="rect">
            <a:avLst/>
          </a:prstGeom>
          <a:noFill/>
        </p:spPr>
        <p:txBody>
          <a:bodyPr wrap="square" rtlCol="0">
            <a:spAutoFit/>
          </a:bodyPr>
          <a:lstStyle/>
          <a:p>
            <a:r>
              <a:rPr lang="tr-TR" sz="2000" b="1" dirty="0" smtClean="0">
                <a:solidFill>
                  <a:srgbClr val="C00000"/>
                </a:solidFill>
                <a:latin typeface="+mj-lt"/>
              </a:rPr>
              <a:t>Fiziksel Özellikleri</a:t>
            </a:r>
            <a:endParaRPr lang="tr-TR" sz="2000" b="1" dirty="0">
              <a:solidFill>
                <a:srgbClr val="C00000"/>
              </a:solidFill>
              <a:latin typeface="+mj-lt"/>
            </a:endParaRPr>
          </a:p>
        </p:txBody>
      </p:sp>
    </p:spTree>
    <p:extLst>
      <p:ext uri="{BB962C8B-B14F-4D97-AF65-F5344CB8AC3E}">
        <p14:creationId xmlns:p14="http://schemas.microsoft.com/office/powerpoint/2010/main" val="14892480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204864"/>
            <a:ext cx="8229600" cy="1637536"/>
          </a:xfrm>
        </p:spPr>
        <p:style>
          <a:lnRef idx="0">
            <a:schemeClr val="accent5"/>
          </a:lnRef>
          <a:fillRef idx="3">
            <a:schemeClr val="accent5"/>
          </a:fillRef>
          <a:effectRef idx="3">
            <a:schemeClr val="accent5"/>
          </a:effectRef>
          <a:fontRef idx="minor">
            <a:schemeClr val="lt1"/>
          </a:fontRef>
        </p:style>
        <p:txBody>
          <a:bodyPr/>
          <a:lstStyle/>
          <a:p>
            <a:pPr marL="0" indent="0" algn="ctr">
              <a:buNone/>
            </a:pPr>
            <a:r>
              <a:rPr lang="tr-TR" altLang="tr-TR" sz="3600" dirty="0"/>
              <a:t>Erken yürür, erken konuşur, okumayı erken yaşta öğrenirler. </a:t>
            </a:r>
          </a:p>
          <a:p>
            <a:pPr marL="0" indent="0">
              <a:buNone/>
            </a:pPr>
            <a:endParaRPr lang="tr-TR" dirty="0"/>
          </a:p>
        </p:txBody>
      </p:sp>
      <p:sp>
        <p:nvSpPr>
          <p:cNvPr id="4" name="Metin kutusu 3"/>
          <p:cNvSpPr txBox="1"/>
          <p:nvPr/>
        </p:nvSpPr>
        <p:spPr>
          <a:xfrm>
            <a:off x="179512" y="940658"/>
            <a:ext cx="7200800" cy="400110"/>
          </a:xfrm>
          <a:prstGeom prst="rect">
            <a:avLst/>
          </a:prstGeom>
          <a:noFill/>
        </p:spPr>
        <p:txBody>
          <a:bodyPr wrap="square" rtlCol="0">
            <a:spAutoFit/>
          </a:bodyPr>
          <a:lstStyle/>
          <a:p>
            <a:r>
              <a:rPr lang="tr-TR" sz="2000" b="1" dirty="0" smtClean="0">
                <a:solidFill>
                  <a:srgbClr val="C00000"/>
                </a:solidFill>
                <a:latin typeface="+mj-lt"/>
              </a:rPr>
              <a:t>Fiziksel Özellikleri</a:t>
            </a:r>
            <a:endParaRPr lang="tr-TR" sz="2000" b="1" dirty="0">
              <a:solidFill>
                <a:srgbClr val="C00000"/>
              </a:solidFill>
              <a:latin typeface="+mj-lt"/>
            </a:endParaRPr>
          </a:p>
        </p:txBody>
      </p:sp>
    </p:spTree>
    <p:extLst>
      <p:ext uri="{BB962C8B-B14F-4D97-AF65-F5344CB8AC3E}">
        <p14:creationId xmlns:p14="http://schemas.microsoft.com/office/powerpoint/2010/main" val="2343653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35480"/>
            <a:ext cx="8229600" cy="3581752"/>
          </a:xfrm>
        </p:spPr>
        <p:style>
          <a:lnRef idx="0">
            <a:schemeClr val="accent5"/>
          </a:lnRef>
          <a:fillRef idx="3">
            <a:schemeClr val="accent5"/>
          </a:fillRef>
          <a:effectRef idx="3">
            <a:schemeClr val="accent5"/>
          </a:effectRef>
          <a:fontRef idx="minor">
            <a:schemeClr val="lt1"/>
          </a:fontRef>
        </p:style>
        <p:txBody>
          <a:bodyPr/>
          <a:lstStyle/>
          <a:p>
            <a:pPr marL="0" indent="0" algn="ctr">
              <a:buNone/>
            </a:pPr>
            <a:r>
              <a:rPr lang="tr-TR" altLang="tr-TR" sz="3200" dirty="0"/>
              <a:t>Aşırı duyarlı sinir sistemine sahiptirler. Duyu organları keskindir. Bebeklerde bu aşırı duyusal </a:t>
            </a:r>
            <a:r>
              <a:rPr lang="tr-TR" altLang="tr-TR" sz="3200" dirty="0" err="1"/>
              <a:t>uyarılabilirlik</a:t>
            </a:r>
            <a:r>
              <a:rPr lang="tr-TR" altLang="tr-TR" sz="3200" dirty="0"/>
              <a:t>, battaniyelerini üstlerinden atma, altlarının ıslanmasından rahatsız olma, gürültüye yoğun tepki gösterme ve tat alma duyularında aşırı duyarlılık şeklinde ifade bulabilir. </a:t>
            </a:r>
          </a:p>
          <a:p>
            <a:pPr marL="0" indent="0">
              <a:buNone/>
            </a:pPr>
            <a:endParaRPr lang="tr-TR" dirty="0"/>
          </a:p>
        </p:txBody>
      </p:sp>
      <p:sp>
        <p:nvSpPr>
          <p:cNvPr id="4" name="Metin kutusu 3"/>
          <p:cNvSpPr txBox="1"/>
          <p:nvPr/>
        </p:nvSpPr>
        <p:spPr>
          <a:xfrm>
            <a:off x="179512" y="940658"/>
            <a:ext cx="7200800" cy="400110"/>
          </a:xfrm>
          <a:prstGeom prst="rect">
            <a:avLst/>
          </a:prstGeom>
          <a:noFill/>
        </p:spPr>
        <p:txBody>
          <a:bodyPr wrap="square" rtlCol="0">
            <a:spAutoFit/>
          </a:bodyPr>
          <a:lstStyle/>
          <a:p>
            <a:r>
              <a:rPr lang="tr-TR" sz="2000" b="1" dirty="0" smtClean="0">
                <a:solidFill>
                  <a:srgbClr val="C00000"/>
                </a:solidFill>
                <a:latin typeface="+mj-lt"/>
              </a:rPr>
              <a:t>Fiziksel Özellikleri</a:t>
            </a:r>
            <a:endParaRPr lang="tr-TR" sz="2000" b="1" dirty="0">
              <a:solidFill>
                <a:srgbClr val="C00000"/>
              </a:solidFill>
              <a:latin typeface="+mj-lt"/>
            </a:endParaRPr>
          </a:p>
        </p:txBody>
      </p:sp>
    </p:spTree>
    <p:extLst>
      <p:ext uri="{BB962C8B-B14F-4D97-AF65-F5344CB8AC3E}">
        <p14:creationId xmlns:p14="http://schemas.microsoft.com/office/powerpoint/2010/main" val="31937642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2348880"/>
            <a:ext cx="8229600" cy="1008112"/>
          </a:xfrm>
        </p:spPr>
        <p:style>
          <a:lnRef idx="0">
            <a:schemeClr val="accent5"/>
          </a:lnRef>
          <a:fillRef idx="3">
            <a:schemeClr val="accent5"/>
          </a:fillRef>
          <a:effectRef idx="3">
            <a:schemeClr val="accent5"/>
          </a:effectRef>
          <a:fontRef idx="minor">
            <a:schemeClr val="lt1"/>
          </a:fontRef>
        </p:style>
        <p:txBody>
          <a:bodyPr>
            <a:normAutofit/>
          </a:bodyPr>
          <a:lstStyle/>
          <a:p>
            <a:pPr marL="0" indent="0" algn="ctr">
              <a:buNone/>
            </a:pPr>
            <a:r>
              <a:rPr lang="tr-TR" altLang="tr-TR" sz="3600" dirty="0"/>
              <a:t>Olgunlaşma daha hızlı gerçekleşir</a:t>
            </a:r>
            <a:endParaRPr lang="tr-TR" sz="3200" dirty="0"/>
          </a:p>
        </p:txBody>
      </p:sp>
      <p:sp>
        <p:nvSpPr>
          <p:cNvPr id="5" name="Metin kutusu 4"/>
          <p:cNvSpPr txBox="1"/>
          <p:nvPr/>
        </p:nvSpPr>
        <p:spPr>
          <a:xfrm>
            <a:off x="179512" y="940658"/>
            <a:ext cx="7200800" cy="400110"/>
          </a:xfrm>
          <a:prstGeom prst="rect">
            <a:avLst/>
          </a:prstGeom>
          <a:noFill/>
        </p:spPr>
        <p:txBody>
          <a:bodyPr wrap="square" rtlCol="0">
            <a:spAutoFit/>
          </a:bodyPr>
          <a:lstStyle/>
          <a:p>
            <a:r>
              <a:rPr lang="tr-TR" sz="2000" b="1" dirty="0" smtClean="0">
                <a:solidFill>
                  <a:srgbClr val="C00000"/>
                </a:solidFill>
                <a:latin typeface="+mj-lt"/>
              </a:rPr>
              <a:t>Fiziksel Özellikleri</a:t>
            </a:r>
            <a:endParaRPr lang="tr-TR" sz="2000" b="1" dirty="0">
              <a:solidFill>
                <a:srgbClr val="C00000"/>
              </a:solidFill>
              <a:latin typeface="+mj-lt"/>
            </a:endParaRPr>
          </a:p>
        </p:txBody>
      </p:sp>
    </p:spTree>
    <p:extLst>
      <p:ext uri="{BB962C8B-B14F-4D97-AF65-F5344CB8AC3E}">
        <p14:creationId xmlns:p14="http://schemas.microsoft.com/office/powerpoint/2010/main" val="3368971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35480"/>
            <a:ext cx="8229600" cy="1205488"/>
          </a:xfrm>
        </p:spPr>
        <p:style>
          <a:lnRef idx="0">
            <a:schemeClr val="accent5"/>
          </a:lnRef>
          <a:fillRef idx="3">
            <a:schemeClr val="accent5"/>
          </a:fillRef>
          <a:effectRef idx="3">
            <a:schemeClr val="accent5"/>
          </a:effectRef>
          <a:fontRef idx="minor">
            <a:schemeClr val="lt1"/>
          </a:fontRef>
        </p:style>
        <p:txBody>
          <a:bodyPr/>
          <a:lstStyle/>
          <a:p>
            <a:pPr marL="0" indent="0" algn="ctr">
              <a:buNone/>
            </a:pPr>
            <a:r>
              <a:rPr lang="tr-TR" altLang="tr-TR" sz="3600" dirty="0"/>
              <a:t>Çok iyi duyabilirler. </a:t>
            </a:r>
          </a:p>
          <a:p>
            <a:pPr marL="0" indent="0">
              <a:buNone/>
            </a:pPr>
            <a:endParaRPr lang="tr-TR" dirty="0"/>
          </a:p>
        </p:txBody>
      </p:sp>
      <p:sp>
        <p:nvSpPr>
          <p:cNvPr id="4" name="Metin kutusu 3"/>
          <p:cNvSpPr txBox="1"/>
          <p:nvPr/>
        </p:nvSpPr>
        <p:spPr>
          <a:xfrm>
            <a:off x="179512" y="940658"/>
            <a:ext cx="7200800" cy="400110"/>
          </a:xfrm>
          <a:prstGeom prst="rect">
            <a:avLst/>
          </a:prstGeom>
          <a:noFill/>
        </p:spPr>
        <p:txBody>
          <a:bodyPr wrap="square" rtlCol="0">
            <a:spAutoFit/>
          </a:bodyPr>
          <a:lstStyle/>
          <a:p>
            <a:r>
              <a:rPr lang="tr-TR" sz="2000" b="1" dirty="0" smtClean="0">
                <a:solidFill>
                  <a:srgbClr val="C00000"/>
                </a:solidFill>
                <a:latin typeface="+mj-lt"/>
              </a:rPr>
              <a:t>Fiziksel Özellikleri</a:t>
            </a:r>
            <a:endParaRPr lang="tr-TR" sz="2000" b="1" dirty="0">
              <a:solidFill>
                <a:srgbClr val="C00000"/>
              </a:solidFill>
              <a:latin typeface="+mj-lt"/>
            </a:endParaRPr>
          </a:p>
        </p:txBody>
      </p:sp>
    </p:spTree>
    <p:extLst>
      <p:ext uri="{BB962C8B-B14F-4D97-AF65-F5344CB8AC3E}">
        <p14:creationId xmlns:p14="http://schemas.microsoft.com/office/powerpoint/2010/main" val="32112684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2132856"/>
            <a:ext cx="8229600" cy="917456"/>
          </a:xfrm>
        </p:spPr>
        <p:style>
          <a:lnRef idx="0">
            <a:schemeClr val="accent5"/>
          </a:lnRef>
          <a:fillRef idx="3">
            <a:schemeClr val="accent5"/>
          </a:fillRef>
          <a:effectRef idx="3">
            <a:schemeClr val="accent5"/>
          </a:effectRef>
          <a:fontRef idx="minor">
            <a:schemeClr val="lt1"/>
          </a:fontRef>
        </p:style>
        <p:txBody>
          <a:bodyPr/>
          <a:lstStyle/>
          <a:p>
            <a:pPr marL="0" indent="0" algn="ctr">
              <a:buNone/>
            </a:pPr>
            <a:r>
              <a:rPr lang="tr-TR" altLang="tr-TR" sz="3600" dirty="0"/>
              <a:t>Hastalıklara karşı daha dirençlidirler. </a:t>
            </a:r>
          </a:p>
          <a:p>
            <a:pPr marL="0" indent="0">
              <a:buNone/>
            </a:pPr>
            <a:endParaRPr lang="tr-TR" dirty="0"/>
          </a:p>
        </p:txBody>
      </p:sp>
      <p:sp>
        <p:nvSpPr>
          <p:cNvPr id="4" name="Metin kutusu 3"/>
          <p:cNvSpPr txBox="1"/>
          <p:nvPr/>
        </p:nvSpPr>
        <p:spPr>
          <a:xfrm>
            <a:off x="179512" y="940658"/>
            <a:ext cx="7200800" cy="400110"/>
          </a:xfrm>
          <a:prstGeom prst="rect">
            <a:avLst/>
          </a:prstGeom>
          <a:noFill/>
        </p:spPr>
        <p:txBody>
          <a:bodyPr wrap="square" rtlCol="0">
            <a:spAutoFit/>
          </a:bodyPr>
          <a:lstStyle/>
          <a:p>
            <a:r>
              <a:rPr lang="tr-TR" sz="2000" b="1" dirty="0" smtClean="0">
                <a:solidFill>
                  <a:srgbClr val="C00000"/>
                </a:solidFill>
                <a:latin typeface="+mj-lt"/>
              </a:rPr>
              <a:t>Fiziksel Özellikleri</a:t>
            </a:r>
            <a:endParaRPr lang="tr-TR" sz="2000" b="1" dirty="0">
              <a:solidFill>
                <a:srgbClr val="C00000"/>
              </a:solidFill>
              <a:latin typeface="+mj-lt"/>
            </a:endParaRPr>
          </a:p>
        </p:txBody>
      </p:sp>
    </p:spTree>
    <p:extLst>
      <p:ext uri="{BB962C8B-B14F-4D97-AF65-F5344CB8AC3E}">
        <p14:creationId xmlns:p14="http://schemas.microsoft.com/office/powerpoint/2010/main" val="32112684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260350"/>
            <a:ext cx="8229600" cy="847725"/>
          </a:xfrm>
        </p:spPr>
        <p:txBody>
          <a:bodyPr/>
          <a:lstStyle/>
          <a:p>
            <a:pPr eaLnBrk="1" hangingPunct="1"/>
            <a:r>
              <a:rPr lang="tr-TR" altLang="tr-TR" sz="3800" smtClean="0"/>
              <a:t>Özel Yetenekli Çocuğun Özellikleri</a:t>
            </a:r>
          </a:p>
        </p:txBody>
      </p:sp>
      <p:sp>
        <p:nvSpPr>
          <p:cNvPr id="44035" name="Rectangle 3"/>
          <p:cNvSpPr>
            <a:spLocks noGrp="1" noChangeArrowheads="1"/>
          </p:cNvSpPr>
          <p:nvPr>
            <p:ph idx="1"/>
          </p:nvPr>
        </p:nvSpPr>
        <p:spPr>
          <a:xfrm>
            <a:off x="395288" y="1125538"/>
            <a:ext cx="8424862" cy="5183187"/>
          </a:xfrm>
        </p:spPr>
        <p:txBody>
          <a:bodyPr>
            <a:normAutofit/>
          </a:bodyPr>
          <a:lstStyle/>
          <a:p>
            <a:pPr algn="ctr" eaLnBrk="1" hangingPunct="1">
              <a:lnSpc>
                <a:spcPct val="80000"/>
              </a:lnSpc>
              <a:buFont typeface="Wingdings" pitchFamily="2" charset="2"/>
              <a:buNone/>
            </a:pPr>
            <a:endParaRPr lang="tr-TR" altLang="tr-TR" sz="5400" b="1" u="sng" dirty="0" smtClean="0">
              <a:solidFill>
                <a:srgbClr val="990000"/>
              </a:solidFill>
            </a:endParaRPr>
          </a:p>
          <a:p>
            <a:pPr algn="ctr" eaLnBrk="1" hangingPunct="1">
              <a:lnSpc>
                <a:spcPct val="80000"/>
              </a:lnSpc>
              <a:buFont typeface="Wingdings" pitchFamily="2" charset="2"/>
              <a:buNone/>
            </a:pPr>
            <a:endParaRPr lang="tr-TR" altLang="tr-TR" sz="5400" b="1" u="sng" dirty="0">
              <a:solidFill>
                <a:srgbClr val="990000"/>
              </a:solidFill>
            </a:endParaRPr>
          </a:p>
          <a:p>
            <a:pPr algn="ctr" eaLnBrk="1" hangingPunct="1">
              <a:lnSpc>
                <a:spcPct val="80000"/>
              </a:lnSpc>
              <a:buFont typeface="Wingdings" pitchFamily="2" charset="2"/>
              <a:buNone/>
            </a:pPr>
            <a:r>
              <a:rPr lang="tr-TR" altLang="tr-TR" sz="5400" b="1" u="sng" dirty="0" smtClean="0">
                <a:solidFill>
                  <a:srgbClr val="990000"/>
                </a:solidFill>
              </a:rPr>
              <a:t>b. Sosyal Gelişim Özellikleri</a:t>
            </a:r>
          </a:p>
        </p:txBody>
      </p:sp>
      <p:sp>
        <p:nvSpPr>
          <p:cNvPr id="5" name="Slide Number Placeholder 4"/>
          <p:cNvSpPr>
            <a:spLocks noGrp="1"/>
          </p:cNvSpPr>
          <p:nvPr>
            <p:ph type="sldNum" sz="quarter" idx="12"/>
          </p:nvPr>
        </p:nvSpPr>
        <p:spPr/>
        <p:txBody>
          <a:bodyPr/>
          <a:lstStyle/>
          <a:p>
            <a:pPr>
              <a:defRPr/>
            </a:pPr>
            <a:fld id="{A97461E3-C6FA-4673-96CC-3478B5E26281}" type="slidenum">
              <a:rPr lang="tr-TR" altLang="en-US" smtClean="0"/>
              <a:pPr>
                <a:defRPr/>
              </a:pPr>
              <a:t>16</a:t>
            </a:fld>
            <a:endParaRPr lang="tr-TR" altLang="en-US"/>
          </a:p>
        </p:txBody>
      </p:sp>
      <p:sp>
        <p:nvSpPr>
          <p:cNvPr id="44036" name="Line 4"/>
          <p:cNvSpPr>
            <a:spLocks noChangeShapeType="1"/>
          </p:cNvSpPr>
          <p:nvPr/>
        </p:nvSpPr>
        <p:spPr bwMode="auto">
          <a:xfrm>
            <a:off x="395288" y="981075"/>
            <a:ext cx="8208962" cy="0"/>
          </a:xfrm>
          <a:prstGeom prst="line">
            <a:avLst/>
          </a:prstGeom>
          <a:noFill/>
          <a:ln w="31750">
            <a:solidFill>
              <a:srgbClr val="FF9900"/>
            </a:solidFill>
            <a:round/>
            <a:headEnd/>
            <a:tailEnd type="oval" w="lg" len="lg"/>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7211791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23528" y="980728"/>
            <a:ext cx="3338863" cy="395173"/>
          </a:xfrm>
          <a:prstGeom prst="rect">
            <a:avLst/>
          </a:prstGeom>
        </p:spPr>
        <p:txBody>
          <a:bodyPr wrap="none">
            <a:spAutoFit/>
          </a:bodyPr>
          <a:lstStyle/>
          <a:p>
            <a:pPr>
              <a:lnSpc>
                <a:spcPct val="80000"/>
              </a:lnSpc>
            </a:pPr>
            <a:r>
              <a:rPr lang="tr-TR" altLang="tr-TR" sz="2400" b="1" dirty="0" smtClean="0">
                <a:solidFill>
                  <a:srgbClr val="990000"/>
                </a:solidFill>
                <a:latin typeface="+mj-lt"/>
              </a:rPr>
              <a:t>Sosyal </a:t>
            </a:r>
            <a:r>
              <a:rPr lang="tr-TR" altLang="tr-TR" sz="2400" b="1" dirty="0">
                <a:solidFill>
                  <a:srgbClr val="990000"/>
                </a:solidFill>
                <a:latin typeface="+mj-lt"/>
              </a:rPr>
              <a:t>Gelişim Özellikleri</a:t>
            </a:r>
          </a:p>
        </p:txBody>
      </p:sp>
      <p:sp>
        <p:nvSpPr>
          <p:cNvPr id="5" name="Dikdörtgen 4"/>
          <p:cNvSpPr/>
          <p:nvPr/>
        </p:nvSpPr>
        <p:spPr>
          <a:xfrm>
            <a:off x="827584" y="2060848"/>
            <a:ext cx="7776864" cy="1433021"/>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lnSpc>
                <a:spcPct val="80000"/>
              </a:lnSpc>
            </a:pPr>
            <a:r>
              <a:rPr lang="tr-TR" altLang="tr-TR" sz="3600" dirty="0"/>
              <a:t>Kendilerinden büyük çocuklarla karmaşık oyun oynama eğilimindedirler.</a:t>
            </a:r>
          </a:p>
        </p:txBody>
      </p:sp>
    </p:spTree>
    <p:extLst>
      <p:ext uri="{BB962C8B-B14F-4D97-AF65-F5344CB8AC3E}">
        <p14:creationId xmlns:p14="http://schemas.microsoft.com/office/powerpoint/2010/main" val="42120918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23528" y="980728"/>
            <a:ext cx="3338863" cy="395173"/>
          </a:xfrm>
          <a:prstGeom prst="rect">
            <a:avLst/>
          </a:prstGeom>
        </p:spPr>
        <p:txBody>
          <a:bodyPr wrap="none">
            <a:spAutoFit/>
          </a:bodyPr>
          <a:lstStyle/>
          <a:p>
            <a:pPr>
              <a:lnSpc>
                <a:spcPct val="80000"/>
              </a:lnSpc>
            </a:pPr>
            <a:r>
              <a:rPr lang="tr-TR" altLang="tr-TR" sz="2400" b="1" dirty="0" smtClean="0">
                <a:solidFill>
                  <a:srgbClr val="990000"/>
                </a:solidFill>
                <a:latin typeface="+mj-lt"/>
              </a:rPr>
              <a:t>Sosyal </a:t>
            </a:r>
            <a:r>
              <a:rPr lang="tr-TR" altLang="tr-TR" sz="2400" b="1" dirty="0">
                <a:solidFill>
                  <a:srgbClr val="990000"/>
                </a:solidFill>
                <a:latin typeface="+mj-lt"/>
              </a:rPr>
              <a:t>Gelişim Özellikleri</a:t>
            </a:r>
          </a:p>
        </p:txBody>
      </p:sp>
      <p:sp>
        <p:nvSpPr>
          <p:cNvPr id="5" name="Dikdörtgen 4"/>
          <p:cNvSpPr/>
          <p:nvPr/>
        </p:nvSpPr>
        <p:spPr>
          <a:xfrm>
            <a:off x="1212420" y="2276872"/>
            <a:ext cx="6920228" cy="546625"/>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pPr>
              <a:lnSpc>
                <a:spcPct val="80000"/>
              </a:lnSpc>
            </a:pPr>
            <a:r>
              <a:rPr lang="tr-TR" altLang="tr-TR" sz="3600" dirty="0"/>
              <a:t>Arkadaşlar arasında popülerdirler.</a:t>
            </a:r>
          </a:p>
        </p:txBody>
      </p:sp>
    </p:spTree>
    <p:extLst>
      <p:ext uri="{BB962C8B-B14F-4D97-AF65-F5344CB8AC3E}">
        <p14:creationId xmlns:p14="http://schemas.microsoft.com/office/powerpoint/2010/main" val="3768788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23528" y="980728"/>
            <a:ext cx="3338863" cy="395173"/>
          </a:xfrm>
          <a:prstGeom prst="rect">
            <a:avLst/>
          </a:prstGeom>
        </p:spPr>
        <p:txBody>
          <a:bodyPr wrap="none">
            <a:spAutoFit/>
          </a:bodyPr>
          <a:lstStyle/>
          <a:p>
            <a:pPr>
              <a:lnSpc>
                <a:spcPct val="80000"/>
              </a:lnSpc>
            </a:pPr>
            <a:r>
              <a:rPr lang="tr-TR" altLang="tr-TR" sz="2400" b="1" dirty="0" smtClean="0">
                <a:solidFill>
                  <a:srgbClr val="990000"/>
                </a:solidFill>
                <a:latin typeface="+mj-lt"/>
              </a:rPr>
              <a:t>Sosyal </a:t>
            </a:r>
            <a:r>
              <a:rPr lang="tr-TR" altLang="tr-TR" sz="2400" b="1" dirty="0">
                <a:solidFill>
                  <a:srgbClr val="990000"/>
                </a:solidFill>
                <a:latin typeface="+mj-lt"/>
              </a:rPr>
              <a:t>Gelişim Özellikleri</a:t>
            </a:r>
          </a:p>
        </p:txBody>
      </p:sp>
      <p:sp>
        <p:nvSpPr>
          <p:cNvPr id="6" name="Dikdörtgen 5"/>
          <p:cNvSpPr/>
          <p:nvPr/>
        </p:nvSpPr>
        <p:spPr>
          <a:xfrm>
            <a:off x="755576" y="2852936"/>
            <a:ext cx="7704856" cy="97872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lnSpc>
                <a:spcPct val="80000"/>
              </a:lnSpc>
            </a:pPr>
            <a:r>
              <a:rPr lang="tr-TR" altLang="tr-TR" sz="3600" dirty="0"/>
              <a:t>Anne baba yada bakıcıyı erken tanıma ve gülme becerisi gösterirler.</a:t>
            </a:r>
          </a:p>
        </p:txBody>
      </p:sp>
    </p:spTree>
    <p:extLst>
      <p:ext uri="{BB962C8B-B14F-4D97-AF65-F5344CB8AC3E}">
        <p14:creationId xmlns:p14="http://schemas.microsoft.com/office/powerpoint/2010/main" val="3768788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tr-TR" dirty="0"/>
              <a:t> Bazı </a:t>
            </a:r>
            <a:r>
              <a:rPr lang="tr-TR" dirty="0" smtClean="0"/>
              <a:t>özel yetenekliler</a:t>
            </a:r>
            <a:endParaRPr lang="tr-TR" dirty="0"/>
          </a:p>
        </p:txBody>
      </p:sp>
      <p:sp>
        <p:nvSpPr>
          <p:cNvPr id="34819" name="Rectangle 3"/>
          <p:cNvSpPr>
            <a:spLocks noGrp="1" noChangeArrowheads="1"/>
          </p:cNvSpPr>
          <p:nvPr>
            <p:ph type="body" sz="half" idx="1"/>
          </p:nvPr>
        </p:nvSpPr>
        <p:spPr>
          <a:xfrm>
            <a:off x="457200" y="2971800"/>
            <a:ext cx="4038600" cy="1447800"/>
          </a:xfrm>
        </p:spPr>
        <p:txBody>
          <a:bodyPr>
            <a:normAutofit lnSpcReduction="10000"/>
          </a:bodyPr>
          <a:lstStyle/>
          <a:p>
            <a:r>
              <a:rPr lang="tr-TR" sz="3000"/>
              <a:t>Tolstoy başarısızlık nedeniyle  okulu bıraktı.</a:t>
            </a:r>
          </a:p>
        </p:txBody>
      </p:sp>
      <p:pic>
        <p:nvPicPr>
          <p:cNvPr id="34820" name="Picture 4" descr="tolstoy"/>
          <p:cNvPicPr>
            <a:picLocks noGrp="1" noChangeAspect="1" noChangeArrowheads="1"/>
          </p:cNvPicPr>
          <p:nvPr>
            <p:ph sz="half" idx="2"/>
          </p:nvPr>
        </p:nvPicPr>
        <p:blipFill>
          <a:blip r:embed="rId2" cstate="print"/>
          <a:stretch>
            <a:fillRect/>
          </a:stretch>
        </p:blipFill>
        <p:spPr>
          <a:xfrm>
            <a:off x="4941977" y="1600200"/>
            <a:ext cx="3451046" cy="4525963"/>
          </a:xfrm>
          <a:noFill/>
          <a:ln/>
        </p:spPr>
      </p:pic>
    </p:spTree>
    <p:extLst>
      <p:ext uri="{BB962C8B-B14F-4D97-AF65-F5344CB8AC3E}">
        <p14:creationId xmlns:p14="http://schemas.microsoft.com/office/powerpoint/2010/main" val="8215398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23528" y="980728"/>
            <a:ext cx="3338863" cy="395173"/>
          </a:xfrm>
          <a:prstGeom prst="rect">
            <a:avLst/>
          </a:prstGeom>
        </p:spPr>
        <p:txBody>
          <a:bodyPr wrap="none">
            <a:spAutoFit/>
          </a:bodyPr>
          <a:lstStyle/>
          <a:p>
            <a:pPr>
              <a:lnSpc>
                <a:spcPct val="80000"/>
              </a:lnSpc>
            </a:pPr>
            <a:r>
              <a:rPr lang="tr-TR" altLang="tr-TR" sz="2400" b="1" dirty="0" smtClean="0">
                <a:solidFill>
                  <a:srgbClr val="990000"/>
                </a:solidFill>
                <a:latin typeface="+mj-lt"/>
              </a:rPr>
              <a:t>Sosyal </a:t>
            </a:r>
            <a:r>
              <a:rPr lang="tr-TR" altLang="tr-TR" sz="2400" b="1" dirty="0">
                <a:solidFill>
                  <a:srgbClr val="990000"/>
                </a:solidFill>
                <a:latin typeface="+mj-lt"/>
              </a:rPr>
              <a:t>Gelişim Özellikleri</a:t>
            </a:r>
          </a:p>
        </p:txBody>
      </p:sp>
      <p:sp>
        <p:nvSpPr>
          <p:cNvPr id="5" name="Dikdörtgen 4"/>
          <p:cNvSpPr/>
          <p:nvPr/>
        </p:nvSpPr>
        <p:spPr>
          <a:xfrm>
            <a:off x="1619672" y="2348880"/>
            <a:ext cx="5832648" cy="97872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lnSpc>
                <a:spcPct val="80000"/>
              </a:lnSpc>
            </a:pPr>
            <a:r>
              <a:rPr lang="tr-TR" altLang="tr-TR" sz="3600" dirty="0"/>
              <a:t>Ses</a:t>
            </a:r>
            <a:r>
              <a:rPr lang="tr-TR" altLang="tr-TR" sz="3600" dirty="0" smtClean="0"/>
              <a:t>, ağrı </a:t>
            </a:r>
            <a:r>
              <a:rPr lang="tr-TR" altLang="tr-TR" sz="3600" dirty="0"/>
              <a:t>ve acıya karşı aşırı tepki verebilirler.</a:t>
            </a:r>
          </a:p>
        </p:txBody>
      </p:sp>
    </p:spTree>
    <p:extLst>
      <p:ext uri="{BB962C8B-B14F-4D97-AF65-F5344CB8AC3E}">
        <p14:creationId xmlns:p14="http://schemas.microsoft.com/office/powerpoint/2010/main" val="3768788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23528" y="980728"/>
            <a:ext cx="3338863" cy="395173"/>
          </a:xfrm>
          <a:prstGeom prst="rect">
            <a:avLst/>
          </a:prstGeom>
        </p:spPr>
        <p:txBody>
          <a:bodyPr wrap="none">
            <a:spAutoFit/>
          </a:bodyPr>
          <a:lstStyle/>
          <a:p>
            <a:pPr>
              <a:lnSpc>
                <a:spcPct val="80000"/>
              </a:lnSpc>
            </a:pPr>
            <a:r>
              <a:rPr lang="tr-TR" altLang="tr-TR" sz="2400" b="1" dirty="0" smtClean="0">
                <a:solidFill>
                  <a:srgbClr val="990000"/>
                </a:solidFill>
                <a:latin typeface="+mj-lt"/>
              </a:rPr>
              <a:t>Sosyal </a:t>
            </a:r>
            <a:r>
              <a:rPr lang="tr-TR" altLang="tr-TR" sz="2400" b="1" dirty="0">
                <a:solidFill>
                  <a:srgbClr val="990000"/>
                </a:solidFill>
                <a:latin typeface="+mj-lt"/>
              </a:rPr>
              <a:t>Gelişim Özellikleri</a:t>
            </a:r>
          </a:p>
        </p:txBody>
      </p:sp>
      <p:sp>
        <p:nvSpPr>
          <p:cNvPr id="5" name="Dikdörtgen 4"/>
          <p:cNvSpPr/>
          <p:nvPr/>
        </p:nvSpPr>
        <p:spPr>
          <a:xfrm>
            <a:off x="539552" y="2564904"/>
            <a:ext cx="7992888" cy="1421928"/>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lnSpc>
                <a:spcPct val="80000"/>
              </a:lnSpc>
            </a:pPr>
            <a:r>
              <a:rPr lang="tr-TR" altLang="tr-TR" sz="3600" dirty="0"/>
              <a:t>Karşısındakilerin düşüncelerini, duygularını ve isteklerini kestirebilme yeteneğine sahiptirler.</a:t>
            </a:r>
          </a:p>
        </p:txBody>
      </p:sp>
    </p:spTree>
    <p:extLst>
      <p:ext uri="{BB962C8B-B14F-4D97-AF65-F5344CB8AC3E}">
        <p14:creationId xmlns:p14="http://schemas.microsoft.com/office/powerpoint/2010/main" val="3768788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23528" y="980728"/>
            <a:ext cx="3338863" cy="395173"/>
          </a:xfrm>
          <a:prstGeom prst="rect">
            <a:avLst/>
          </a:prstGeom>
        </p:spPr>
        <p:txBody>
          <a:bodyPr wrap="none">
            <a:spAutoFit/>
          </a:bodyPr>
          <a:lstStyle/>
          <a:p>
            <a:pPr>
              <a:lnSpc>
                <a:spcPct val="80000"/>
              </a:lnSpc>
            </a:pPr>
            <a:r>
              <a:rPr lang="tr-TR" altLang="tr-TR" sz="2400" b="1" dirty="0" smtClean="0">
                <a:solidFill>
                  <a:srgbClr val="990000"/>
                </a:solidFill>
                <a:latin typeface="+mj-lt"/>
              </a:rPr>
              <a:t>Sosyal </a:t>
            </a:r>
            <a:r>
              <a:rPr lang="tr-TR" altLang="tr-TR" sz="2400" b="1" dirty="0">
                <a:solidFill>
                  <a:srgbClr val="990000"/>
                </a:solidFill>
                <a:latin typeface="+mj-lt"/>
              </a:rPr>
              <a:t>Gelişim Özellikleri</a:t>
            </a:r>
          </a:p>
        </p:txBody>
      </p:sp>
      <p:sp>
        <p:nvSpPr>
          <p:cNvPr id="5" name="Dikdörtgen 4"/>
          <p:cNvSpPr/>
          <p:nvPr/>
        </p:nvSpPr>
        <p:spPr>
          <a:xfrm>
            <a:off x="1254696" y="2420888"/>
            <a:ext cx="6912768" cy="98982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lnSpc>
                <a:spcPct val="80000"/>
              </a:lnSpc>
            </a:pPr>
            <a:r>
              <a:rPr lang="tr-TR" altLang="tr-TR" sz="3600" dirty="0"/>
              <a:t>Yeni ve değişik durumlara kolay ve çabuk uyum sağlarlar.</a:t>
            </a:r>
          </a:p>
        </p:txBody>
      </p:sp>
    </p:spTree>
    <p:extLst>
      <p:ext uri="{BB962C8B-B14F-4D97-AF65-F5344CB8AC3E}">
        <p14:creationId xmlns:p14="http://schemas.microsoft.com/office/powerpoint/2010/main" val="3768788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23528" y="980728"/>
            <a:ext cx="3338863" cy="395173"/>
          </a:xfrm>
          <a:prstGeom prst="rect">
            <a:avLst/>
          </a:prstGeom>
        </p:spPr>
        <p:txBody>
          <a:bodyPr wrap="none">
            <a:spAutoFit/>
          </a:bodyPr>
          <a:lstStyle/>
          <a:p>
            <a:pPr>
              <a:lnSpc>
                <a:spcPct val="80000"/>
              </a:lnSpc>
            </a:pPr>
            <a:r>
              <a:rPr lang="tr-TR" altLang="tr-TR" sz="2400" b="1" dirty="0" smtClean="0">
                <a:solidFill>
                  <a:srgbClr val="990000"/>
                </a:solidFill>
                <a:latin typeface="+mj-lt"/>
              </a:rPr>
              <a:t>Sosyal </a:t>
            </a:r>
            <a:r>
              <a:rPr lang="tr-TR" altLang="tr-TR" sz="2400" b="1" dirty="0">
                <a:solidFill>
                  <a:srgbClr val="990000"/>
                </a:solidFill>
                <a:latin typeface="+mj-lt"/>
              </a:rPr>
              <a:t>Gelişim Özellikleri</a:t>
            </a:r>
          </a:p>
        </p:txBody>
      </p:sp>
      <p:sp>
        <p:nvSpPr>
          <p:cNvPr id="5" name="Dikdörtgen 4"/>
          <p:cNvSpPr/>
          <p:nvPr/>
        </p:nvSpPr>
        <p:spPr>
          <a:xfrm>
            <a:off x="1187624" y="2725409"/>
            <a:ext cx="6408712" cy="546625"/>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lnSpc>
                <a:spcPct val="80000"/>
              </a:lnSpc>
            </a:pPr>
            <a:r>
              <a:rPr lang="tr-TR" altLang="tr-TR" sz="3600" dirty="0"/>
              <a:t>Espri yetenekleri gelişmiştir.</a:t>
            </a:r>
          </a:p>
        </p:txBody>
      </p:sp>
    </p:spTree>
    <p:extLst>
      <p:ext uri="{BB962C8B-B14F-4D97-AF65-F5344CB8AC3E}">
        <p14:creationId xmlns:p14="http://schemas.microsoft.com/office/powerpoint/2010/main" val="3768788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23528" y="980728"/>
            <a:ext cx="3338863" cy="395173"/>
          </a:xfrm>
          <a:prstGeom prst="rect">
            <a:avLst/>
          </a:prstGeom>
        </p:spPr>
        <p:txBody>
          <a:bodyPr wrap="none">
            <a:spAutoFit/>
          </a:bodyPr>
          <a:lstStyle/>
          <a:p>
            <a:pPr>
              <a:lnSpc>
                <a:spcPct val="80000"/>
              </a:lnSpc>
            </a:pPr>
            <a:r>
              <a:rPr lang="tr-TR" altLang="tr-TR" sz="2400" b="1" dirty="0" smtClean="0">
                <a:solidFill>
                  <a:srgbClr val="990000"/>
                </a:solidFill>
                <a:latin typeface="+mj-lt"/>
              </a:rPr>
              <a:t>Sosyal </a:t>
            </a:r>
            <a:r>
              <a:rPr lang="tr-TR" altLang="tr-TR" sz="2400" b="1" dirty="0">
                <a:solidFill>
                  <a:srgbClr val="990000"/>
                </a:solidFill>
                <a:latin typeface="+mj-lt"/>
              </a:rPr>
              <a:t>Gelişim Özellikleri</a:t>
            </a:r>
          </a:p>
        </p:txBody>
      </p:sp>
      <p:sp>
        <p:nvSpPr>
          <p:cNvPr id="5" name="Dikdörtgen 4"/>
          <p:cNvSpPr/>
          <p:nvPr/>
        </p:nvSpPr>
        <p:spPr>
          <a:xfrm>
            <a:off x="1331640" y="2450271"/>
            <a:ext cx="6696744" cy="1421928"/>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lnSpc>
                <a:spcPct val="80000"/>
              </a:lnSpc>
            </a:pPr>
            <a:r>
              <a:rPr lang="tr-TR" altLang="tr-TR" sz="3600" dirty="0"/>
              <a:t>Okula karşı isteklidirler ve ders dışı etkinliklere katılmaktan zevk duyarlar.</a:t>
            </a:r>
          </a:p>
        </p:txBody>
      </p:sp>
    </p:spTree>
    <p:extLst>
      <p:ext uri="{BB962C8B-B14F-4D97-AF65-F5344CB8AC3E}">
        <p14:creationId xmlns:p14="http://schemas.microsoft.com/office/powerpoint/2010/main" val="3768788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60350"/>
            <a:ext cx="8229600" cy="847725"/>
          </a:xfrm>
        </p:spPr>
        <p:txBody>
          <a:bodyPr/>
          <a:lstStyle/>
          <a:p>
            <a:pPr eaLnBrk="1" hangingPunct="1"/>
            <a:r>
              <a:rPr lang="tr-TR" altLang="tr-TR" sz="3800" smtClean="0"/>
              <a:t>Özel Yetenekli Çocuğun Özellikleri</a:t>
            </a:r>
          </a:p>
        </p:txBody>
      </p:sp>
      <p:sp>
        <p:nvSpPr>
          <p:cNvPr id="45059" name="Rectangle 3"/>
          <p:cNvSpPr>
            <a:spLocks noGrp="1" noChangeArrowheads="1"/>
          </p:cNvSpPr>
          <p:nvPr>
            <p:ph idx="1"/>
          </p:nvPr>
        </p:nvSpPr>
        <p:spPr>
          <a:xfrm>
            <a:off x="395288" y="1125538"/>
            <a:ext cx="8424862" cy="5183187"/>
          </a:xfrm>
        </p:spPr>
        <p:txBody>
          <a:bodyPr/>
          <a:lstStyle/>
          <a:p>
            <a:pPr eaLnBrk="1" hangingPunct="1">
              <a:lnSpc>
                <a:spcPct val="80000"/>
              </a:lnSpc>
              <a:buFont typeface="Wingdings" pitchFamily="2" charset="2"/>
              <a:buNone/>
            </a:pPr>
            <a:endParaRPr lang="tr-TR" altLang="tr-TR" sz="5400" u="sng" dirty="0" smtClean="0">
              <a:solidFill>
                <a:srgbClr val="990000"/>
              </a:solidFill>
            </a:endParaRPr>
          </a:p>
          <a:p>
            <a:pPr eaLnBrk="1" hangingPunct="1">
              <a:lnSpc>
                <a:spcPct val="80000"/>
              </a:lnSpc>
              <a:buFont typeface="Wingdings" pitchFamily="2" charset="2"/>
              <a:buNone/>
            </a:pPr>
            <a:endParaRPr lang="tr-TR" altLang="tr-TR" sz="5400" u="sng" dirty="0">
              <a:solidFill>
                <a:srgbClr val="990000"/>
              </a:solidFill>
            </a:endParaRPr>
          </a:p>
          <a:p>
            <a:pPr algn="ctr" eaLnBrk="1" hangingPunct="1">
              <a:lnSpc>
                <a:spcPct val="80000"/>
              </a:lnSpc>
              <a:buFont typeface="Wingdings" pitchFamily="2" charset="2"/>
              <a:buNone/>
            </a:pPr>
            <a:r>
              <a:rPr lang="tr-TR" altLang="tr-TR" sz="5400" u="sng" dirty="0" smtClean="0">
                <a:solidFill>
                  <a:srgbClr val="990000"/>
                </a:solidFill>
              </a:rPr>
              <a:t>c. Kişilik Özellikleri</a:t>
            </a:r>
          </a:p>
          <a:p>
            <a:pPr marL="0" indent="0" eaLnBrk="1" hangingPunct="1">
              <a:lnSpc>
                <a:spcPct val="80000"/>
              </a:lnSpc>
              <a:buNone/>
            </a:pPr>
            <a:endParaRPr lang="tr-TR" altLang="tr-TR" sz="1900" dirty="0" smtClean="0"/>
          </a:p>
        </p:txBody>
      </p:sp>
      <p:sp>
        <p:nvSpPr>
          <p:cNvPr id="5" name="Slide Number Placeholder 4"/>
          <p:cNvSpPr>
            <a:spLocks noGrp="1"/>
          </p:cNvSpPr>
          <p:nvPr>
            <p:ph type="sldNum" sz="quarter" idx="12"/>
          </p:nvPr>
        </p:nvSpPr>
        <p:spPr/>
        <p:txBody>
          <a:bodyPr/>
          <a:lstStyle/>
          <a:p>
            <a:pPr>
              <a:defRPr/>
            </a:pPr>
            <a:fld id="{C89EA094-F2E0-4DE8-B7DD-2FF32373FEEC}" type="slidenum">
              <a:rPr lang="tr-TR" altLang="en-US" smtClean="0"/>
              <a:pPr>
                <a:defRPr/>
              </a:pPr>
              <a:t>25</a:t>
            </a:fld>
            <a:endParaRPr lang="tr-TR" altLang="en-US"/>
          </a:p>
        </p:txBody>
      </p:sp>
      <p:sp>
        <p:nvSpPr>
          <p:cNvPr id="45060" name="Line 4"/>
          <p:cNvSpPr>
            <a:spLocks noChangeShapeType="1"/>
          </p:cNvSpPr>
          <p:nvPr/>
        </p:nvSpPr>
        <p:spPr bwMode="auto">
          <a:xfrm>
            <a:off x="395288" y="981075"/>
            <a:ext cx="8208962" cy="0"/>
          </a:xfrm>
          <a:prstGeom prst="line">
            <a:avLst/>
          </a:prstGeom>
          <a:noFill/>
          <a:ln w="31750">
            <a:solidFill>
              <a:srgbClr val="FF9900"/>
            </a:solidFill>
            <a:round/>
            <a:headEnd/>
            <a:tailEnd type="oval" w="lg" len="lg"/>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16931598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35480"/>
            <a:ext cx="8229600" cy="1853560"/>
          </a:xfrm>
        </p:spPr>
        <p:style>
          <a:lnRef idx="1">
            <a:schemeClr val="accent3"/>
          </a:lnRef>
          <a:fillRef idx="2">
            <a:schemeClr val="accent3"/>
          </a:fillRef>
          <a:effectRef idx="1">
            <a:schemeClr val="accent3"/>
          </a:effectRef>
          <a:fontRef idx="minor">
            <a:schemeClr val="dk1"/>
          </a:fontRef>
        </p:style>
        <p:txBody>
          <a:bodyPr>
            <a:noAutofit/>
          </a:bodyPr>
          <a:lstStyle/>
          <a:p>
            <a:pPr marL="0" indent="0" algn="ctr">
              <a:buNone/>
            </a:pPr>
            <a:r>
              <a:rPr lang="tr-TR" altLang="tr-TR" sz="3600" dirty="0"/>
              <a:t>Bağımsız olma özellikleri gösterirler. Bu özellikleri öğrenme etkinliklerinde de görülür.</a:t>
            </a:r>
          </a:p>
          <a:p>
            <a:pPr marL="0" indent="0" algn="ctr">
              <a:buNone/>
            </a:pPr>
            <a:endParaRPr lang="tr-TR" sz="3200" dirty="0"/>
          </a:p>
        </p:txBody>
      </p:sp>
      <p:sp>
        <p:nvSpPr>
          <p:cNvPr id="4" name="Dikdörtgen 3"/>
          <p:cNvSpPr/>
          <p:nvPr/>
        </p:nvSpPr>
        <p:spPr>
          <a:xfrm>
            <a:off x="236356" y="927131"/>
            <a:ext cx="2131674" cy="319446"/>
          </a:xfrm>
          <a:prstGeom prst="rect">
            <a:avLst/>
          </a:prstGeom>
        </p:spPr>
        <p:txBody>
          <a:bodyPr wrap="none">
            <a:spAutoFit/>
          </a:bodyPr>
          <a:lstStyle/>
          <a:p>
            <a:pPr>
              <a:lnSpc>
                <a:spcPct val="80000"/>
              </a:lnSpc>
            </a:pPr>
            <a:r>
              <a:rPr lang="tr-TR" altLang="tr-TR" b="1" dirty="0" smtClean="0">
                <a:solidFill>
                  <a:srgbClr val="990000"/>
                </a:solidFill>
              </a:rPr>
              <a:t>Kişilik </a:t>
            </a:r>
            <a:r>
              <a:rPr lang="tr-TR" altLang="tr-TR" b="1" dirty="0">
                <a:solidFill>
                  <a:srgbClr val="990000"/>
                </a:solidFill>
              </a:rPr>
              <a:t>Özellikleri</a:t>
            </a:r>
          </a:p>
        </p:txBody>
      </p:sp>
    </p:spTree>
    <p:extLst>
      <p:ext uri="{BB962C8B-B14F-4D97-AF65-F5344CB8AC3E}">
        <p14:creationId xmlns:p14="http://schemas.microsoft.com/office/powerpoint/2010/main" val="21000168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204864"/>
            <a:ext cx="8229600" cy="917456"/>
          </a:xfrm>
        </p:spPr>
        <p:style>
          <a:lnRef idx="1">
            <a:schemeClr val="accent3"/>
          </a:lnRef>
          <a:fillRef idx="2">
            <a:schemeClr val="accent3"/>
          </a:fillRef>
          <a:effectRef idx="1">
            <a:schemeClr val="accent3"/>
          </a:effectRef>
          <a:fontRef idx="minor">
            <a:schemeClr val="dk1"/>
          </a:fontRef>
        </p:style>
        <p:txBody>
          <a:bodyPr/>
          <a:lstStyle/>
          <a:p>
            <a:pPr marL="0" indent="0" algn="ctr">
              <a:buNone/>
            </a:pPr>
            <a:r>
              <a:rPr lang="tr-TR" altLang="tr-TR" sz="3600" dirty="0"/>
              <a:t>Yüksek amaç ve ideallere sahiptirler.</a:t>
            </a:r>
          </a:p>
          <a:p>
            <a:pPr marL="0" indent="0">
              <a:buNone/>
            </a:pPr>
            <a:endParaRPr lang="tr-TR" dirty="0"/>
          </a:p>
        </p:txBody>
      </p:sp>
      <p:sp>
        <p:nvSpPr>
          <p:cNvPr id="4" name="Dikdörtgen 3"/>
          <p:cNvSpPr/>
          <p:nvPr/>
        </p:nvSpPr>
        <p:spPr>
          <a:xfrm>
            <a:off x="236356" y="927131"/>
            <a:ext cx="2131674" cy="319446"/>
          </a:xfrm>
          <a:prstGeom prst="rect">
            <a:avLst/>
          </a:prstGeom>
        </p:spPr>
        <p:txBody>
          <a:bodyPr wrap="none">
            <a:spAutoFit/>
          </a:bodyPr>
          <a:lstStyle/>
          <a:p>
            <a:pPr>
              <a:lnSpc>
                <a:spcPct val="80000"/>
              </a:lnSpc>
            </a:pPr>
            <a:r>
              <a:rPr lang="tr-TR" altLang="tr-TR" b="1" dirty="0" smtClean="0">
                <a:solidFill>
                  <a:srgbClr val="990000"/>
                </a:solidFill>
              </a:rPr>
              <a:t>Kişilik </a:t>
            </a:r>
            <a:r>
              <a:rPr lang="tr-TR" altLang="tr-TR" b="1" dirty="0">
                <a:solidFill>
                  <a:srgbClr val="990000"/>
                </a:solidFill>
              </a:rPr>
              <a:t>Özellikleri</a:t>
            </a:r>
          </a:p>
        </p:txBody>
      </p:sp>
    </p:spTree>
    <p:extLst>
      <p:ext uri="{BB962C8B-B14F-4D97-AF65-F5344CB8AC3E}">
        <p14:creationId xmlns:p14="http://schemas.microsoft.com/office/powerpoint/2010/main" val="7690728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35480"/>
            <a:ext cx="8229600" cy="1853560"/>
          </a:xfrm>
        </p:spPr>
        <p:style>
          <a:lnRef idx="1">
            <a:schemeClr val="accent3"/>
          </a:lnRef>
          <a:fillRef idx="2">
            <a:schemeClr val="accent3"/>
          </a:fillRef>
          <a:effectRef idx="1">
            <a:schemeClr val="accent3"/>
          </a:effectRef>
          <a:fontRef idx="minor">
            <a:schemeClr val="dk1"/>
          </a:fontRef>
        </p:style>
        <p:txBody>
          <a:bodyPr>
            <a:normAutofit/>
          </a:bodyPr>
          <a:lstStyle/>
          <a:p>
            <a:pPr marL="0" indent="0" algn="ctr">
              <a:buNone/>
            </a:pPr>
            <a:r>
              <a:rPr lang="tr-TR" altLang="tr-TR" sz="3600" dirty="0"/>
              <a:t>Faaliyetlerini başlatmak için bir dış kuvvete ihtiyaç duymazlar yani içten denetimlidirler. </a:t>
            </a:r>
          </a:p>
          <a:p>
            <a:pPr marL="0" indent="0" algn="ctr">
              <a:buNone/>
            </a:pPr>
            <a:endParaRPr lang="tr-TR" sz="3200" dirty="0"/>
          </a:p>
        </p:txBody>
      </p:sp>
      <p:sp>
        <p:nvSpPr>
          <p:cNvPr id="4" name="Dikdörtgen 3"/>
          <p:cNvSpPr/>
          <p:nvPr/>
        </p:nvSpPr>
        <p:spPr>
          <a:xfrm>
            <a:off x="236356" y="927131"/>
            <a:ext cx="2131674" cy="319446"/>
          </a:xfrm>
          <a:prstGeom prst="rect">
            <a:avLst/>
          </a:prstGeom>
        </p:spPr>
        <p:txBody>
          <a:bodyPr wrap="none">
            <a:spAutoFit/>
          </a:bodyPr>
          <a:lstStyle/>
          <a:p>
            <a:pPr>
              <a:lnSpc>
                <a:spcPct val="80000"/>
              </a:lnSpc>
            </a:pPr>
            <a:r>
              <a:rPr lang="tr-TR" altLang="tr-TR" b="1" dirty="0" smtClean="0">
                <a:solidFill>
                  <a:srgbClr val="990000"/>
                </a:solidFill>
              </a:rPr>
              <a:t>Kişilik </a:t>
            </a:r>
            <a:r>
              <a:rPr lang="tr-TR" altLang="tr-TR" b="1" dirty="0">
                <a:solidFill>
                  <a:srgbClr val="990000"/>
                </a:solidFill>
              </a:rPr>
              <a:t>Özellikleri</a:t>
            </a:r>
          </a:p>
        </p:txBody>
      </p:sp>
    </p:spTree>
    <p:extLst>
      <p:ext uri="{BB962C8B-B14F-4D97-AF65-F5344CB8AC3E}">
        <p14:creationId xmlns:p14="http://schemas.microsoft.com/office/powerpoint/2010/main" val="7690728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35480"/>
            <a:ext cx="8229600" cy="1781552"/>
          </a:xfrm>
        </p:spPr>
        <p:style>
          <a:lnRef idx="1">
            <a:schemeClr val="accent3"/>
          </a:lnRef>
          <a:fillRef idx="2">
            <a:schemeClr val="accent3"/>
          </a:fillRef>
          <a:effectRef idx="1">
            <a:schemeClr val="accent3"/>
          </a:effectRef>
          <a:fontRef idx="minor">
            <a:schemeClr val="dk1"/>
          </a:fontRef>
        </p:style>
        <p:txBody>
          <a:bodyPr>
            <a:normAutofit/>
          </a:bodyPr>
          <a:lstStyle/>
          <a:p>
            <a:pPr marL="0" indent="0" algn="ctr">
              <a:buNone/>
            </a:pPr>
            <a:r>
              <a:rPr lang="tr-TR" altLang="tr-TR" sz="3600" dirty="0"/>
              <a:t>Hayal güçlerinin fazla gelişmesi sonucunda, bazıları hayali arkadaşlar </a:t>
            </a:r>
            <a:r>
              <a:rPr lang="tr-TR" altLang="tr-TR" sz="3600" dirty="0" smtClean="0"/>
              <a:t>oluşturabilir.</a:t>
            </a:r>
            <a:endParaRPr lang="tr-TR" sz="3200" dirty="0"/>
          </a:p>
        </p:txBody>
      </p:sp>
      <p:sp>
        <p:nvSpPr>
          <p:cNvPr id="4" name="Dikdörtgen 3"/>
          <p:cNvSpPr/>
          <p:nvPr/>
        </p:nvSpPr>
        <p:spPr>
          <a:xfrm>
            <a:off x="236356" y="927131"/>
            <a:ext cx="2131674" cy="319446"/>
          </a:xfrm>
          <a:prstGeom prst="rect">
            <a:avLst/>
          </a:prstGeom>
        </p:spPr>
        <p:txBody>
          <a:bodyPr wrap="none">
            <a:spAutoFit/>
          </a:bodyPr>
          <a:lstStyle/>
          <a:p>
            <a:pPr>
              <a:lnSpc>
                <a:spcPct val="80000"/>
              </a:lnSpc>
            </a:pPr>
            <a:r>
              <a:rPr lang="tr-TR" altLang="tr-TR" b="1" dirty="0" smtClean="0">
                <a:solidFill>
                  <a:srgbClr val="990000"/>
                </a:solidFill>
              </a:rPr>
              <a:t>Kişilik </a:t>
            </a:r>
            <a:r>
              <a:rPr lang="tr-TR" altLang="tr-TR" b="1" dirty="0">
                <a:solidFill>
                  <a:srgbClr val="990000"/>
                </a:solidFill>
              </a:rPr>
              <a:t>Özellikleri</a:t>
            </a:r>
          </a:p>
        </p:txBody>
      </p:sp>
    </p:spTree>
    <p:extLst>
      <p:ext uri="{BB962C8B-B14F-4D97-AF65-F5344CB8AC3E}">
        <p14:creationId xmlns:p14="http://schemas.microsoft.com/office/powerpoint/2010/main" val="7690728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title"/>
          </p:nvPr>
        </p:nvSpPr>
        <p:spPr>
          <a:noFill/>
          <a:ln/>
        </p:spPr>
        <p:txBody>
          <a:bodyPr/>
          <a:lstStyle/>
          <a:p>
            <a:r>
              <a:rPr lang="tr-TR" dirty="0"/>
              <a:t> Bazı </a:t>
            </a:r>
            <a:r>
              <a:rPr lang="tr-TR" dirty="0" smtClean="0"/>
              <a:t>özel yetenekliler</a:t>
            </a:r>
            <a:endParaRPr lang="tr-TR" dirty="0"/>
          </a:p>
        </p:txBody>
      </p:sp>
      <p:sp>
        <p:nvSpPr>
          <p:cNvPr id="38914" name="Rectangle 2"/>
          <p:cNvSpPr>
            <a:spLocks noGrp="1" noChangeArrowheads="1"/>
          </p:cNvSpPr>
          <p:nvPr>
            <p:ph type="body" sz="half" idx="1"/>
          </p:nvPr>
        </p:nvSpPr>
        <p:spPr>
          <a:xfrm>
            <a:off x="228600" y="1981200"/>
            <a:ext cx="4267200" cy="3429000"/>
          </a:xfrm>
        </p:spPr>
        <p:txBody>
          <a:bodyPr/>
          <a:lstStyle/>
          <a:p>
            <a:endParaRPr lang="tr-TR" sz="2800"/>
          </a:p>
          <a:p>
            <a:r>
              <a:rPr lang="tr-TR" sz="3000"/>
              <a:t>Edison’un  öğretmeni onu  hiçbir şey öğrenemeyecek kadar  aptal buluyordu.</a:t>
            </a:r>
          </a:p>
          <a:p>
            <a:pPr>
              <a:buFontTx/>
              <a:buNone/>
            </a:pPr>
            <a:r>
              <a:rPr lang="tr-TR" sz="2800"/>
              <a:t> </a:t>
            </a:r>
          </a:p>
        </p:txBody>
      </p:sp>
      <p:pic>
        <p:nvPicPr>
          <p:cNvPr id="38916" name="Picture 4" descr="edison"/>
          <p:cNvPicPr>
            <a:picLocks noGrp="1" noChangeAspect="1" noChangeArrowheads="1"/>
          </p:cNvPicPr>
          <p:nvPr>
            <p:ph sz="half" idx="2"/>
          </p:nvPr>
        </p:nvPicPr>
        <p:blipFill>
          <a:blip r:embed="rId2" cstate="print"/>
          <a:stretch>
            <a:fillRect/>
          </a:stretch>
        </p:blipFill>
        <p:spPr>
          <a:xfrm>
            <a:off x="4962525" y="1739106"/>
            <a:ext cx="3409950" cy="4248150"/>
          </a:xfrm>
          <a:noFill/>
          <a:ln/>
        </p:spPr>
      </p:pic>
    </p:spTree>
    <p:extLst>
      <p:ext uri="{BB962C8B-B14F-4D97-AF65-F5344CB8AC3E}">
        <p14:creationId xmlns:p14="http://schemas.microsoft.com/office/powerpoint/2010/main" val="9296888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35480"/>
            <a:ext cx="8229600" cy="2933680"/>
          </a:xfrm>
        </p:spPr>
        <p:style>
          <a:lnRef idx="1">
            <a:schemeClr val="accent3"/>
          </a:lnRef>
          <a:fillRef idx="2">
            <a:schemeClr val="accent3"/>
          </a:fillRef>
          <a:effectRef idx="1">
            <a:schemeClr val="accent3"/>
          </a:effectRef>
          <a:fontRef idx="minor">
            <a:schemeClr val="dk1"/>
          </a:fontRef>
        </p:style>
        <p:txBody>
          <a:bodyPr>
            <a:normAutofit/>
          </a:bodyPr>
          <a:lstStyle/>
          <a:p>
            <a:pPr marL="0" indent="0" algn="ctr">
              <a:buNone/>
            </a:pPr>
            <a:r>
              <a:rPr lang="tr-TR" altLang="tr-TR" sz="3600" dirty="0"/>
              <a:t>Aşırı duygusal olabilirler. Yok olma tehlikesinde olan türler, enerji kaynaklarının azalması , kirliliğin artması gibi dünya sorunlarına aşırı duyarlı davranabilirler.</a:t>
            </a:r>
          </a:p>
          <a:p>
            <a:pPr marL="0" indent="0" algn="ctr">
              <a:buNone/>
            </a:pPr>
            <a:endParaRPr lang="tr-TR" sz="3200" dirty="0"/>
          </a:p>
        </p:txBody>
      </p:sp>
      <p:sp>
        <p:nvSpPr>
          <p:cNvPr id="4" name="Dikdörtgen 3"/>
          <p:cNvSpPr/>
          <p:nvPr/>
        </p:nvSpPr>
        <p:spPr>
          <a:xfrm>
            <a:off x="236356" y="927131"/>
            <a:ext cx="2131674" cy="319446"/>
          </a:xfrm>
          <a:prstGeom prst="rect">
            <a:avLst/>
          </a:prstGeom>
        </p:spPr>
        <p:txBody>
          <a:bodyPr wrap="none">
            <a:spAutoFit/>
          </a:bodyPr>
          <a:lstStyle/>
          <a:p>
            <a:pPr>
              <a:lnSpc>
                <a:spcPct val="80000"/>
              </a:lnSpc>
            </a:pPr>
            <a:r>
              <a:rPr lang="tr-TR" altLang="tr-TR" b="1" dirty="0" smtClean="0">
                <a:solidFill>
                  <a:srgbClr val="990000"/>
                </a:solidFill>
              </a:rPr>
              <a:t>Kişilik </a:t>
            </a:r>
            <a:r>
              <a:rPr lang="tr-TR" altLang="tr-TR" b="1" dirty="0">
                <a:solidFill>
                  <a:srgbClr val="990000"/>
                </a:solidFill>
              </a:rPr>
              <a:t>Özellikleri</a:t>
            </a:r>
          </a:p>
        </p:txBody>
      </p:sp>
    </p:spTree>
    <p:extLst>
      <p:ext uri="{BB962C8B-B14F-4D97-AF65-F5344CB8AC3E}">
        <p14:creationId xmlns:p14="http://schemas.microsoft.com/office/powerpoint/2010/main" val="7690728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348880"/>
            <a:ext cx="8229600" cy="845448"/>
          </a:xfrm>
        </p:spPr>
        <p:style>
          <a:lnRef idx="1">
            <a:schemeClr val="accent3"/>
          </a:lnRef>
          <a:fillRef idx="2">
            <a:schemeClr val="accent3"/>
          </a:fillRef>
          <a:effectRef idx="1">
            <a:schemeClr val="accent3"/>
          </a:effectRef>
          <a:fontRef idx="minor">
            <a:schemeClr val="dk1"/>
          </a:fontRef>
        </p:style>
        <p:txBody>
          <a:bodyPr>
            <a:normAutofit/>
          </a:bodyPr>
          <a:lstStyle/>
          <a:p>
            <a:pPr marL="0" indent="0" algn="ctr">
              <a:buNone/>
            </a:pPr>
            <a:r>
              <a:rPr lang="tr-TR" altLang="tr-TR" sz="3600" dirty="0"/>
              <a:t>Mükemmeliyetçidirler. </a:t>
            </a:r>
          </a:p>
          <a:p>
            <a:pPr marL="0" indent="0" algn="ctr">
              <a:buNone/>
            </a:pPr>
            <a:endParaRPr lang="tr-TR" sz="3200" dirty="0"/>
          </a:p>
        </p:txBody>
      </p:sp>
      <p:sp>
        <p:nvSpPr>
          <p:cNvPr id="4" name="Dikdörtgen 3"/>
          <p:cNvSpPr/>
          <p:nvPr/>
        </p:nvSpPr>
        <p:spPr>
          <a:xfrm>
            <a:off x="236356" y="927131"/>
            <a:ext cx="2131674" cy="319446"/>
          </a:xfrm>
          <a:prstGeom prst="rect">
            <a:avLst/>
          </a:prstGeom>
        </p:spPr>
        <p:txBody>
          <a:bodyPr wrap="none">
            <a:spAutoFit/>
          </a:bodyPr>
          <a:lstStyle/>
          <a:p>
            <a:pPr>
              <a:lnSpc>
                <a:spcPct val="80000"/>
              </a:lnSpc>
            </a:pPr>
            <a:r>
              <a:rPr lang="tr-TR" altLang="tr-TR" b="1" dirty="0" smtClean="0">
                <a:solidFill>
                  <a:srgbClr val="990000"/>
                </a:solidFill>
              </a:rPr>
              <a:t>Kişilik </a:t>
            </a:r>
            <a:r>
              <a:rPr lang="tr-TR" altLang="tr-TR" b="1" dirty="0">
                <a:solidFill>
                  <a:srgbClr val="990000"/>
                </a:solidFill>
              </a:rPr>
              <a:t>Özellikleri</a:t>
            </a:r>
          </a:p>
        </p:txBody>
      </p:sp>
    </p:spTree>
    <p:extLst>
      <p:ext uri="{BB962C8B-B14F-4D97-AF65-F5344CB8AC3E}">
        <p14:creationId xmlns:p14="http://schemas.microsoft.com/office/powerpoint/2010/main" val="7690728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35480"/>
            <a:ext cx="8229600" cy="917456"/>
          </a:xfrm>
        </p:spPr>
        <p:style>
          <a:lnRef idx="1">
            <a:schemeClr val="accent3"/>
          </a:lnRef>
          <a:fillRef idx="2">
            <a:schemeClr val="accent3"/>
          </a:fillRef>
          <a:effectRef idx="1">
            <a:schemeClr val="accent3"/>
          </a:effectRef>
          <a:fontRef idx="minor">
            <a:schemeClr val="dk1"/>
          </a:fontRef>
        </p:style>
        <p:txBody>
          <a:bodyPr>
            <a:normAutofit/>
          </a:bodyPr>
          <a:lstStyle/>
          <a:p>
            <a:pPr marL="0" indent="0" algn="ctr">
              <a:buNone/>
            </a:pPr>
            <a:r>
              <a:rPr lang="tr-TR" altLang="tr-TR" sz="3600" dirty="0"/>
              <a:t>Özgüvenleri yüksektir.</a:t>
            </a:r>
            <a:endParaRPr lang="tr-TR" sz="3200" dirty="0"/>
          </a:p>
        </p:txBody>
      </p:sp>
      <p:sp>
        <p:nvSpPr>
          <p:cNvPr id="4" name="Dikdörtgen 3"/>
          <p:cNvSpPr/>
          <p:nvPr/>
        </p:nvSpPr>
        <p:spPr>
          <a:xfrm>
            <a:off x="236356" y="927131"/>
            <a:ext cx="2131674" cy="319446"/>
          </a:xfrm>
          <a:prstGeom prst="rect">
            <a:avLst/>
          </a:prstGeom>
        </p:spPr>
        <p:txBody>
          <a:bodyPr wrap="none">
            <a:spAutoFit/>
          </a:bodyPr>
          <a:lstStyle/>
          <a:p>
            <a:pPr>
              <a:lnSpc>
                <a:spcPct val="80000"/>
              </a:lnSpc>
            </a:pPr>
            <a:r>
              <a:rPr lang="tr-TR" altLang="tr-TR" b="1" dirty="0" smtClean="0">
                <a:solidFill>
                  <a:srgbClr val="990000"/>
                </a:solidFill>
              </a:rPr>
              <a:t>Kişilik </a:t>
            </a:r>
            <a:r>
              <a:rPr lang="tr-TR" altLang="tr-TR" b="1" dirty="0">
                <a:solidFill>
                  <a:srgbClr val="990000"/>
                </a:solidFill>
              </a:rPr>
              <a:t>Özellikleri</a:t>
            </a:r>
          </a:p>
        </p:txBody>
      </p:sp>
    </p:spTree>
    <p:extLst>
      <p:ext uri="{BB962C8B-B14F-4D97-AF65-F5344CB8AC3E}">
        <p14:creationId xmlns:p14="http://schemas.microsoft.com/office/powerpoint/2010/main" val="7690728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35480"/>
            <a:ext cx="8229600" cy="1781552"/>
          </a:xfrm>
        </p:spPr>
        <p:style>
          <a:lnRef idx="1">
            <a:schemeClr val="accent3"/>
          </a:lnRef>
          <a:fillRef idx="2">
            <a:schemeClr val="accent3"/>
          </a:fillRef>
          <a:effectRef idx="1">
            <a:schemeClr val="accent3"/>
          </a:effectRef>
          <a:fontRef idx="minor">
            <a:schemeClr val="dk1"/>
          </a:fontRef>
        </p:style>
        <p:txBody>
          <a:bodyPr>
            <a:normAutofit/>
          </a:bodyPr>
          <a:lstStyle/>
          <a:p>
            <a:pPr marL="0" indent="0" algn="ctr">
              <a:buNone/>
            </a:pPr>
            <a:r>
              <a:rPr lang="tr-TR" altLang="tr-TR" sz="3600" dirty="0"/>
              <a:t>Meseleleri sorgular, net bir şekilde düşünür, ilişkileri fark eder ve anlamlar idrak ederler. </a:t>
            </a:r>
          </a:p>
          <a:p>
            <a:pPr marL="0" indent="0" algn="ctr">
              <a:buNone/>
            </a:pPr>
            <a:endParaRPr lang="tr-TR" sz="3200" dirty="0"/>
          </a:p>
        </p:txBody>
      </p:sp>
      <p:sp>
        <p:nvSpPr>
          <p:cNvPr id="4" name="Dikdörtgen 3"/>
          <p:cNvSpPr/>
          <p:nvPr/>
        </p:nvSpPr>
        <p:spPr>
          <a:xfrm>
            <a:off x="236356" y="927131"/>
            <a:ext cx="2131674" cy="319446"/>
          </a:xfrm>
          <a:prstGeom prst="rect">
            <a:avLst/>
          </a:prstGeom>
        </p:spPr>
        <p:txBody>
          <a:bodyPr wrap="none">
            <a:spAutoFit/>
          </a:bodyPr>
          <a:lstStyle/>
          <a:p>
            <a:pPr>
              <a:lnSpc>
                <a:spcPct val="80000"/>
              </a:lnSpc>
            </a:pPr>
            <a:r>
              <a:rPr lang="tr-TR" altLang="tr-TR" b="1" dirty="0" smtClean="0">
                <a:solidFill>
                  <a:srgbClr val="990000"/>
                </a:solidFill>
              </a:rPr>
              <a:t>Kişilik </a:t>
            </a:r>
            <a:r>
              <a:rPr lang="tr-TR" altLang="tr-TR" b="1" dirty="0">
                <a:solidFill>
                  <a:srgbClr val="990000"/>
                </a:solidFill>
              </a:rPr>
              <a:t>Özellikleri</a:t>
            </a:r>
          </a:p>
        </p:txBody>
      </p:sp>
    </p:spTree>
    <p:extLst>
      <p:ext uri="{BB962C8B-B14F-4D97-AF65-F5344CB8AC3E}">
        <p14:creationId xmlns:p14="http://schemas.microsoft.com/office/powerpoint/2010/main" val="7690728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35480"/>
            <a:ext cx="8229600" cy="917456"/>
          </a:xfrm>
        </p:spPr>
        <p:style>
          <a:lnRef idx="1">
            <a:schemeClr val="accent3"/>
          </a:lnRef>
          <a:fillRef idx="2">
            <a:schemeClr val="accent3"/>
          </a:fillRef>
          <a:effectRef idx="1">
            <a:schemeClr val="accent3"/>
          </a:effectRef>
          <a:fontRef idx="minor">
            <a:schemeClr val="dk1"/>
          </a:fontRef>
        </p:style>
        <p:txBody>
          <a:bodyPr>
            <a:normAutofit/>
          </a:bodyPr>
          <a:lstStyle/>
          <a:p>
            <a:pPr marL="0" indent="0" algn="ctr">
              <a:buNone/>
            </a:pPr>
            <a:r>
              <a:rPr lang="tr-TR" altLang="tr-TR" sz="3600" dirty="0"/>
              <a:t>Azimli ve sebatlıdırlar. </a:t>
            </a:r>
          </a:p>
          <a:p>
            <a:pPr marL="0" indent="0" algn="ctr">
              <a:buNone/>
            </a:pPr>
            <a:endParaRPr lang="tr-TR" sz="3200" dirty="0"/>
          </a:p>
        </p:txBody>
      </p:sp>
      <p:sp>
        <p:nvSpPr>
          <p:cNvPr id="4" name="Dikdörtgen 3"/>
          <p:cNvSpPr/>
          <p:nvPr/>
        </p:nvSpPr>
        <p:spPr>
          <a:xfrm>
            <a:off x="236356" y="927131"/>
            <a:ext cx="2131674" cy="319446"/>
          </a:xfrm>
          <a:prstGeom prst="rect">
            <a:avLst/>
          </a:prstGeom>
        </p:spPr>
        <p:txBody>
          <a:bodyPr wrap="none">
            <a:spAutoFit/>
          </a:bodyPr>
          <a:lstStyle/>
          <a:p>
            <a:pPr>
              <a:lnSpc>
                <a:spcPct val="80000"/>
              </a:lnSpc>
            </a:pPr>
            <a:r>
              <a:rPr lang="tr-TR" altLang="tr-TR" b="1" dirty="0" smtClean="0">
                <a:solidFill>
                  <a:srgbClr val="990000"/>
                </a:solidFill>
              </a:rPr>
              <a:t>Kişilik </a:t>
            </a:r>
            <a:r>
              <a:rPr lang="tr-TR" altLang="tr-TR" b="1" dirty="0">
                <a:solidFill>
                  <a:srgbClr val="990000"/>
                </a:solidFill>
              </a:rPr>
              <a:t>Özellikleri</a:t>
            </a:r>
          </a:p>
        </p:txBody>
      </p:sp>
    </p:spTree>
    <p:extLst>
      <p:ext uri="{BB962C8B-B14F-4D97-AF65-F5344CB8AC3E}">
        <p14:creationId xmlns:p14="http://schemas.microsoft.com/office/powerpoint/2010/main" val="7690728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35480"/>
            <a:ext cx="8229600" cy="989464"/>
          </a:xfrm>
        </p:spPr>
        <p:style>
          <a:lnRef idx="1">
            <a:schemeClr val="accent3"/>
          </a:lnRef>
          <a:fillRef idx="2">
            <a:schemeClr val="accent3"/>
          </a:fillRef>
          <a:effectRef idx="1">
            <a:schemeClr val="accent3"/>
          </a:effectRef>
          <a:fontRef idx="minor">
            <a:schemeClr val="dk1"/>
          </a:fontRef>
        </p:style>
        <p:txBody>
          <a:bodyPr>
            <a:normAutofit/>
          </a:bodyPr>
          <a:lstStyle/>
          <a:p>
            <a:pPr marL="0" indent="0" algn="ctr">
              <a:buNone/>
            </a:pPr>
            <a:r>
              <a:rPr lang="tr-TR" altLang="tr-TR" sz="3600" dirty="0"/>
              <a:t>Başkalarıyla kolayca işbirliği yaparlar.</a:t>
            </a:r>
            <a:endParaRPr lang="tr-TR" sz="3200" dirty="0"/>
          </a:p>
        </p:txBody>
      </p:sp>
      <p:sp>
        <p:nvSpPr>
          <p:cNvPr id="4" name="Dikdörtgen 3"/>
          <p:cNvSpPr/>
          <p:nvPr/>
        </p:nvSpPr>
        <p:spPr>
          <a:xfrm>
            <a:off x="236356" y="927131"/>
            <a:ext cx="2131674" cy="319446"/>
          </a:xfrm>
          <a:prstGeom prst="rect">
            <a:avLst/>
          </a:prstGeom>
        </p:spPr>
        <p:txBody>
          <a:bodyPr wrap="none">
            <a:spAutoFit/>
          </a:bodyPr>
          <a:lstStyle/>
          <a:p>
            <a:pPr>
              <a:lnSpc>
                <a:spcPct val="80000"/>
              </a:lnSpc>
            </a:pPr>
            <a:r>
              <a:rPr lang="tr-TR" altLang="tr-TR" b="1" dirty="0" smtClean="0">
                <a:solidFill>
                  <a:srgbClr val="990000"/>
                </a:solidFill>
              </a:rPr>
              <a:t>Kişilik </a:t>
            </a:r>
            <a:r>
              <a:rPr lang="tr-TR" altLang="tr-TR" b="1" dirty="0">
                <a:solidFill>
                  <a:srgbClr val="990000"/>
                </a:solidFill>
              </a:rPr>
              <a:t>Özellikleri</a:t>
            </a:r>
          </a:p>
        </p:txBody>
      </p:sp>
    </p:spTree>
    <p:extLst>
      <p:ext uri="{BB962C8B-B14F-4D97-AF65-F5344CB8AC3E}">
        <p14:creationId xmlns:p14="http://schemas.microsoft.com/office/powerpoint/2010/main" val="7690728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60350"/>
            <a:ext cx="8229600" cy="847725"/>
          </a:xfrm>
        </p:spPr>
        <p:txBody>
          <a:bodyPr/>
          <a:lstStyle/>
          <a:p>
            <a:pPr eaLnBrk="1" hangingPunct="1"/>
            <a:r>
              <a:rPr lang="tr-TR" altLang="tr-TR" sz="3800" smtClean="0"/>
              <a:t>Özel Yetenekli Çocuğun Özellikleri</a:t>
            </a:r>
          </a:p>
        </p:txBody>
      </p:sp>
      <p:sp>
        <p:nvSpPr>
          <p:cNvPr id="46083" name="Rectangle 3"/>
          <p:cNvSpPr>
            <a:spLocks noGrp="1" noChangeArrowheads="1"/>
          </p:cNvSpPr>
          <p:nvPr>
            <p:ph idx="1"/>
          </p:nvPr>
        </p:nvSpPr>
        <p:spPr>
          <a:xfrm>
            <a:off x="395288" y="1125538"/>
            <a:ext cx="8424862" cy="5183187"/>
          </a:xfrm>
        </p:spPr>
        <p:txBody>
          <a:bodyPr/>
          <a:lstStyle/>
          <a:p>
            <a:pPr algn="ctr" eaLnBrk="1" hangingPunct="1">
              <a:lnSpc>
                <a:spcPct val="90000"/>
              </a:lnSpc>
              <a:buFont typeface="Wingdings" pitchFamily="2" charset="2"/>
              <a:buNone/>
            </a:pPr>
            <a:endParaRPr lang="tr-TR" altLang="tr-TR" sz="5400" u="sng" dirty="0" smtClean="0">
              <a:solidFill>
                <a:srgbClr val="990000"/>
              </a:solidFill>
            </a:endParaRPr>
          </a:p>
          <a:p>
            <a:pPr algn="ctr" eaLnBrk="1" hangingPunct="1">
              <a:lnSpc>
                <a:spcPct val="90000"/>
              </a:lnSpc>
              <a:buFont typeface="Wingdings" pitchFamily="2" charset="2"/>
              <a:buNone/>
            </a:pPr>
            <a:endParaRPr lang="tr-TR" altLang="tr-TR" sz="5400" u="sng" dirty="0">
              <a:solidFill>
                <a:srgbClr val="990000"/>
              </a:solidFill>
            </a:endParaRPr>
          </a:p>
          <a:p>
            <a:pPr algn="ctr" eaLnBrk="1" hangingPunct="1">
              <a:lnSpc>
                <a:spcPct val="90000"/>
              </a:lnSpc>
              <a:buFont typeface="Wingdings" pitchFamily="2" charset="2"/>
              <a:buNone/>
            </a:pPr>
            <a:r>
              <a:rPr lang="tr-TR" altLang="tr-TR" sz="5400" u="sng" dirty="0" smtClean="0">
                <a:solidFill>
                  <a:srgbClr val="990000"/>
                </a:solidFill>
              </a:rPr>
              <a:t>d. Zihinsel Özellikleri</a:t>
            </a:r>
          </a:p>
          <a:p>
            <a:pPr eaLnBrk="1" hangingPunct="1">
              <a:lnSpc>
                <a:spcPct val="90000"/>
              </a:lnSpc>
              <a:buFont typeface="Wingdings" pitchFamily="2" charset="2"/>
              <a:buNone/>
            </a:pPr>
            <a:endParaRPr lang="tr-TR" altLang="tr-TR" sz="2000" u="sng" dirty="0" smtClean="0">
              <a:solidFill>
                <a:srgbClr val="990000"/>
              </a:solidFill>
            </a:endParaRPr>
          </a:p>
        </p:txBody>
      </p:sp>
      <p:sp>
        <p:nvSpPr>
          <p:cNvPr id="5" name="Slide Number Placeholder 4"/>
          <p:cNvSpPr>
            <a:spLocks noGrp="1"/>
          </p:cNvSpPr>
          <p:nvPr>
            <p:ph type="sldNum" sz="quarter" idx="12"/>
          </p:nvPr>
        </p:nvSpPr>
        <p:spPr/>
        <p:txBody>
          <a:bodyPr/>
          <a:lstStyle/>
          <a:p>
            <a:pPr>
              <a:defRPr/>
            </a:pPr>
            <a:fld id="{4894D04F-DAE3-48FB-B087-D06F4841DC52}" type="slidenum">
              <a:rPr lang="tr-TR" altLang="en-US" smtClean="0"/>
              <a:pPr>
                <a:defRPr/>
              </a:pPr>
              <a:t>36</a:t>
            </a:fld>
            <a:endParaRPr lang="tr-TR" altLang="en-US"/>
          </a:p>
        </p:txBody>
      </p:sp>
      <p:sp>
        <p:nvSpPr>
          <p:cNvPr id="46084" name="Line 4"/>
          <p:cNvSpPr>
            <a:spLocks noChangeShapeType="1"/>
          </p:cNvSpPr>
          <p:nvPr/>
        </p:nvSpPr>
        <p:spPr bwMode="auto">
          <a:xfrm>
            <a:off x="395288" y="981075"/>
            <a:ext cx="8208962" cy="0"/>
          </a:xfrm>
          <a:prstGeom prst="line">
            <a:avLst/>
          </a:prstGeom>
          <a:noFill/>
          <a:ln w="31750">
            <a:solidFill>
              <a:srgbClr val="FF9900"/>
            </a:solidFill>
            <a:round/>
            <a:headEnd/>
            <a:tailEnd type="oval" w="lg" len="lg"/>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11590407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35480"/>
            <a:ext cx="8229600" cy="1853560"/>
          </a:xfrm>
        </p:spPr>
        <p:style>
          <a:lnRef idx="0">
            <a:schemeClr val="accent6"/>
          </a:lnRef>
          <a:fillRef idx="3">
            <a:schemeClr val="accent6"/>
          </a:fillRef>
          <a:effectRef idx="3">
            <a:schemeClr val="accent6"/>
          </a:effectRef>
          <a:fontRef idx="minor">
            <a:schemeClr val="lt1"/>
          </a:fontRef>
        </p:style>
        <p:txBody>
          <a:bodyPr>
            <a:noAutofit/>
          </a:bodyPr>
          <a:lstStyle/>
          <a:p>
            <a:pPr marL="0" indent="0" algn="ctr">
              <a:buNone/>
            </a:pPr>
            <a:r>
              <a:rPr lang="tr-TR" altLang="tr-TR" sz="3600" dirty="0"/>
              <a:t>Kolayca ezberleme ve ezberlediklerini de uzun süre belleklerinde koruyabilme özelliğine sahiptirler.</a:t>
            </a:r>
          </a:p>
          <a:p>
            <a:pPr marL="0" indent="0" algn="ctr">
              <a:buNone/>
            </a:pPr>
            <a:endParaRPr lang="tr-TR" sz="3200" dirty="0"/>
          </a:p>
        </p:txBody>
      </p:sp>
      <p:sp>
        <p:nvSpPr>
          <p:cNvPr id="4" name="Dikdörtgen 3"/>
          <p:cNvSpPr/>
          <p:nvPr/>
        </p:nvSpPr>
        <p:spPr>
          <a:xfrm>
            <a:off x="467544" y="908720"/>
            <a:ext cx="2302233" cy="341632"/>
          </a:xfrm>
          <a:prstGeom prst="rect">
            <a:avLst/>
          </a:prstGeom>
        </p:spPr>
        <p:txBody>
          <a:bodyPr wrap="none">
            <a:spAutoFit/>
          </a:bodyPr>
          <a:lstStyle/>
          <a:p>
            <a:pPr>
              <a:lnSpc>
                <a:spcPct val="90000"/>
              </a:lnSpc>
            </a:pPr>
            <a:r>
              <a:rPr lang="tr-TR" altLang="tr-TR" b="1" dirty="0" smtClean="0">
                <a:solidFill>
                  <a:srgbClr val="990000"/>
                </a:solidFill>
              </a:rPr>
              <a:t>Zihinsel </a:t>
            </a:r>
            <a:r>
              <a:rPr lang="tr-TR" altLang="tr-TR" b="1" dirty="0">
                <a:solidFill>
                  <a:srgbClr val="990000"/>
                </a:solidFill>
              </a:rPr>
              <a:t>Özellikleri</a:t>
            </a:r>
          </a:p>
        </p:txBody>
      </p:sp>
    </p:spTree>
    <p:extLst>
      <p:ext uri="{BB962C8B-B14F-4D97-AF65-F5344CB8AC3E}">
        <p14:creationId xmlns:p14="http://schemas.microsoft.com/office/powerpoint/2010/main" val="17423921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060848"/>
            <a:ext cx="8229600" cy="917456"/>
          </a:xfrm>
        </p:spPr>
        <p:style>
          <a:lnRef idx="0">
            <a:schemeClr val="accent6"/>
          </a:lnRef>
          <a:fillRef idx="3">
            <a:schemeClr val="accent6"/>
          </a:fillRef>
          <a:effectRef idx="3">
            <a:schemeClr val="accent6"/>
          </a:effectRef>
          <a:fontRef idx="minor">
            <a:schemeClr val="lt1"/>
          </a:fontRef>
        </p:style>
        <p:txBody>
          <a:bodyPr>
            <a:normAutofit/>
          </a:bodyPr>
          <a:lstStyle/>
          <a:p>
            <a:pPr marL="0" indent="0" algn="ctr">
              <a:buNone/>
            </a:pPr>
            <a:r>
              <a:rPr lang="pt-BR" altLang="tr-TR" sz="3600" dirty="0"/>
              <a:t>Kendi ba</a:t>
            </a:r>
            <a:r>
              <a:rPr lang="tr-TR" altLang="tr-TR" sz="3600" dirty="0"/>
              <a:t>ş</a:t>
            </a:r>
            <a:r>
              <a:rPr lang="pt-BR" altLang="tr-TR" sz="3600" dirty="0"/>
              <a:t>lar</a:t>
            </a:r>
            <a:r>
              <a:rPr lang="tr-TR" altLang="tr-TR" sz="3600" dirty="0"/>
              <a:t>ı</a:t>
            </a:r>
            <a:r>
              <a:rPr lang="pt-BR" altLang="tr-TR" sz="3600" dirty="0"/>
              <a:t>na okumay</a:t>
            </a:r>
            <a:r>
              <a:rPr lang="tr-TR" altLang="tr-TR" sz="3600" dirty="0"/>
              <a:t>ı</a:t>
            </a:r>
            <a:r>
              <a:rPr lang="pt-BR" altLang="tr-TR" sz="3600" dirty="0"/>
              <a:t> ö</a:t>
            </a:r>
            <a:r>
              <a:rPr lang="tr-TR" altLang="tr-TR" sz="3600" dirty="0"/>
              <a:t>ğ</a:t>
            </a:r>
            <a:r>
              <a:rPr lang="pt-BR" altLang="tr-TR" sz="3600" dirty="0"/>
              <a:t>renirler.</a:t>
            </a:r>
            <a:endParaRPr lang="tr-TR" altLang="tr-TR" sz="3600" dirty="0"/>
          </a:p>
          <a:p>
            <a:pPr marL="0" indent="0" algn="ctr">
              <a:buNone/>
            </a:pPr>
            <a:endParaRPr lang="tr-TR" sz="3200" dirty="0"/>
          </a:p>
        </p:txBody>
      </p:sp>
      <p:sp>
        <p:nvSpPr>
          <p:cNvPr id="4" name="Dikdörtgen 3"/>
          <p:cNvSpPr/>
          <p:nvPr/>
        </p:nvSpPr>
        <p:spPr>
          <a:xfrm>
            <a:off x="467544" y="908720"/>
            <a:ext cx="2302233" cy="341632"/>
          </a:xfrm>
          <a:prstGeom prst="rect">
            <a:avLst/>
          </a:prstGeom>
        </p:spPr>
        <p:txBody>
          <a:bodyPr wrap="none">
            <a:spAutoFit/>
          </a:bodyPr>
          <a:lstStyle/>
          <a:p>
            <a:pPr>
              <a:lnSpc>
                <a:spcPct val="90000"/>
              </a:lnSpc>
            </a:pPr>
            <a:r>
              <a:rPr lang="tr-TR" altLang="tr-TR" b="1" dirty="0" smtClean="0">
                <a:solidFill>
                  <a:srgbClr val="990000"/>
                </a:solidFill>
              </a:rPr>
              <a:t>Zihinsel </a:t>
            </a:r>
            <a:r>
              <a:rPr lang="tr-TR" altLang="tr-TR" b="1" dirty="0">
                <a:solidFill>
                  <a:srgbClr val="990000"/>
                </a:solidFill>
              </a:rPr>
              <a:t>Özellikleri</a:t>
            </a:r>
          </a:p>
        </p:txBody>
      </p:sp>
    </p:spTree>
    <p:extLst>
      <p:ext uri="{BB962C8B-B14F-4D97-AF65-F5344CB8AC3E}">
        <p14:creationId xmlns:p14="http://schemas.microsoft.com/office/powerpoint/2010/main" val="8599561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35480"/>
            <a:ext cx="8229600" cy="2213600"/>
          </a:xfrm>
        </p:spPr>
        <p:style>
          <a:lnRef idx="0">
            <a:schemeClr val="accent6"/>
          </a:lnRef>
          <a:fillRef idx="3">
            <a:schemeClr val="accent6"/>
          </a:fillRef>
          <a:effectRef idx="3">
            <a:schemeClr val="accent6"/>
          </a:effectRef>
          <a:fontRef idx="minor">
            <a:schemeClr val="lt1"/>
          </a:fontRef>
        </p:style>
        <p:txBody>
          <a:bodyPr>
            <a:normAutofit/>
          </a:bodyPr>
          <a:lstStyle/>
          <a:p>
            <a:pPr marL="0" indent="0" algn="ctr">
              <a:buNone/>
            </a:pPr>
            <a:r>
              <a:rPr lang="tr-TR" altLang="tr-TR" sz="3600" dirty="0"/>
              <a:t>Sayılara erkenden ilgi duyma ve matematiksel akıl yürütme başarısı yüksektir.</a:t>
            </a:r>
          </a:p>
          <a:p>
            <a:pPr marL="0" indent="0" algn="ctr">
              <a:buNone/>
            </a:pPr>
            <a:endParaRPr lang="tr-TR" sz="3200" dirty="0"/>
          </a:p>
        </p:txBody>
      </p:sp>
      <p:sp>
        <p:nvSpPr>
          <p:cNvPr id="4" name="Dikdörtgen 3"/>
          <p:cNvSpPr/>
          <p:nvPr/>
        </p:nvSpPr>
        <p:spPr>
          <a:xfrm>
            <a:off x="467544" y="908720"/>
            <a:ext cx="2302233" cy="341632"/>
          </a:xfrm>
          <a:prstGeom prst="rect">
            <a:avLst/>
          </a:prstGeom>
        </p:spPr>
        <p:txBody>
          <a:bodyPr wrap="none">
            <a:spAutoFit/>
          </a:bodyPr>
          <a:lstStyle/>
          <a:p>
            <a:pPr>
              <a:lnSpc>
                <a:spcPct val="90000"/>
              </a:lnSpc>
            </a:pPr>
            <a:r>
              <a:rPr lang="tr-TR" altLang="tr-TR" b="1" dirty="0" smtClean="0">
                <a:solidFill>
                  <a:srgbClr val="990000"/>
                </a:solidFill>
              </a:rPr>
              <a:t>Zihinsel </a:t>
            </a:r>
            <a:r>
              <a:rPr lang="tr-TR" altLang="tr-TR" b="1" dirty="0">
                <a:solidFill>
                  <a:srgbClr val="990000"/>
                </a:solidFill>
              </a:rPr>
              <a:t>Özellikleri</a:t>
            </a:r>
          </a:p>
        </p:txBody>
      </p:sp>
    </p:spTree>
    <p:extLst>
      <p:ext uri="{BB962C8B-B14F-4D97-AF65-F5344CB8AC3E}">
        <p14:creationId xmlns:p14="http://schemas.microsoft.com/office/powerpoint/2010/main" val="8599561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8313" y="260350"/>
            <a:ext cx="8229600" cy="847725"/>
          </a:xfrm>
        </p:spPr>
        <p:txBody>
          <a:bodyPr/>
          <a:lstStyle/>
          <a:p>
            <a:pPr eaLnBrk="1" hangingPunct="1"/>
            <a:r>
              <a:rPr lang="tr-TR" altLang="tr-TR" smtClean="0"/>
              <a:t>Tanım   </a:t>
            </a:r>
            <a:r>
              <a:rPr lang="tr-TR" altLang="tr-TR" u="sng" smtClean="0"/>
              <a:t>   </a:t>
            </a:r>
          </a:p>
        </p:txBody>
      </p:sp>
      <p:sp>
        <p:nvSpPr>
          <p:cNvPr id="9219" name="Rectangle 3"/>
          <p:cNvSpPr>
            <a:spLocks noGrp="1" noChangeArrowheads="1"/>
          </p:cNvSpPr>
          <p:nvPr>
            <p:ph idx="1"/>
          </p:nvPr>
        </p:nvSpPr>
        <p:spPr>
          <a:xfrm>
            <a:off x="179388" y="1196975"/>
            <a:ext cx="8785225" cy="5400675"/>
          </a:xfrm>
        </p:spPr>
        <p:txBody>
          <a:bodyPr/>
          <a:lstStyle/>
          <a:p>
            <a:pPr eaLnBrk="1" hangingPunct="1"/>
            <a:r>
              <a:rPr lang="tr-TR" altLang="tr-TR" sz="2800" dirty="0" smtClean="0">
                <a:latin typeface="Comic Sans MS" pitchFamily="66" charset="0"/>
              </a:rPr>
              <a:t>“Zihinsel yeteneklerinin ya da zekalarının birden çoğunda akranlarına göre üst performans gösteren ya da gizil güce sahip olan, yaratıcılık yanı güçlü olan ve başladığı işi tamamlama, üstesinden gelmede yüksek görev anlayışı bulunanlara </a:t>
            </a:r>
            <a:r>
              <a:rPr lang="tr-TR" altLang="tr-TR" sz="2800" b="1" dirty="0" smtClean="0">
                <a:solidFill>
                  <a:srgbClr val="FF0000"/>
                </a:solidFill>
                <a:latin typeface="Comic Sans MS" pitchFamily="66" charset="0"/>
              </a:rPr>
              <a:t>özel yetenekli birey</a:t>
            </a:r>
            <a:r>
              <a:rPr lang="tr-TR" altLang="tr-TR" sz="2800" dirty="0" smtClean="0">
                <a:latin typeface="Comic Sans MS" pitchFamily="66" charset="0"/>
              </a:rPr>
              <a:t>” denilmektedir.</a:t>
            </a:r>
          </a:p>
          <a:p>
            <a:pPr eaLnBrk="1" hangingPunct="1"/>
            <a:endParaRPr lang="tr-TR" altLang="tr-TR" sz="2800" dirty="0" smtClean="0">
              <a:latin typeface="Comic Sans MS" pitchFamily="66" charset="0"/>
            </a:endParaRPr>
          </a:p>
          <a:p>
            <a:pPr eaLnBrk="1" hangingPunct="1"/>
            <a:endParaRPr lang="tr-TR" altLang="tr-TR" sz="2800" dirty="0" smtClean="0">
              <a:latin typeface="Comic Sans MS" pitchFamily="66" charset="0"/>
            </a:endParaRPr>
          </a:p>
          <a:p>
            <a:pPr eaLnBrk="1" hangingPunct="1"/>
            <a:r>
              <a:rPr lang="tr-TR" altLang="tr-TR" sz="2800" dirty="0" smtClean="0">
                <a:solidFill>
                  <a:srgbClr val="990000"/>
                </a:solidFill>
                <a:latin typeface="Comic Sans MS" pitchFamily="66" charset="0"/>
              </a:rPr>
              <a:t>Özel yetenekli</a:t>
            </a:r>
            <a:r>
              <a:rPr lang="tr-TR" altLang="tr-TR" sz="2800" dirty="0" smtClean="0">
                <a:latin typeface="Comic Sans MS" pitchFamily="66" charset="0"/>
              </a:rPr>
              <a:t>         Bir ya da birden çok alanda yetenekli</a:t>
            </a:r>
          </a:p>
        </p:txBody>
      </p:sp>
      <p:sp>
        <p:nvSpPr>
          <p:cNvPr id="6" name="Slide Number Placeholder 5"/>
          <p:cNvSpPr>
            <a:spLocks noGrp="1"/>
          </p:cNvSpPr>
          <p:nvPr>
            <p:ph type="sldNum" sz="quarter" idx="12"/>
          </p:nvPr>
        </p:nvSpPr>
        <p:spPr/>
        <p:txBody>
          <a:bodyPr/>
          <a:lstStyle/>
          <a:p>
            <a:pPr>
              <a:defRPr/>
            </a:pPr>
            <a:fld id="{A2090A38-8FA9-4764-8545-28F5F25439CC}" type="slidenum">
              <a:rPr lang="tr-TR" altLang="en-US" smtClean="0"/>
              <a:pPr>
                <a:defRPr/>
              </a:pPr>
              <a:t>4</a:t>
            </a:fld>
            <a:endParaRPr lang="tr-TR" altLang="en-US"/>
          </a:p>
        </p:txBody>
      </p:sp>
      <p:sp>
        <p:nvSpPr>
          <p:cNvPr id="9220" name="Line 4"/>
          <p:cNvSpPr>
            <a:spLocks noChangeShapeType="1"/>
          </p:cNvSpPr>
          <p:nvPr/>
        </p:nvSpPr>
        <p:spPr bwMode="auto">
          <a:xfrm>
            <a:off x="684213" y="1052513"/>
            <a:ext cx="2232025" cy="0"/>
          </a:xfrm>
          <a:prstGeom prst="line">
            <a:avLst/>
          </a:prstGeom>
          <a:noFill/>
          <a:ln w="22225">
            <a:solidFill>
              <a:schemeClr val="accent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9221" name="Line 5"/>
          <p:cNvSpPr>
            <a:spLocks noChangeShapeType="1"/>
          </p:cNvSpPr>
          <p:nvPr/>
        </p:nvSpPr>
        <p:spPr bwMode="auto">
          <a:xfrm>
            <a:off x="395288" y="1052513"/>
            <a:ext cx="8208962" cy="0"/>
          </a:xfrm>
          <a:prstGeom prst="line">
            <a:avLst/>
          </a:prstGeom>
          <a:noFill/>
          <a:ln w="31750">
            <a:solidFill>
              <a:srgbClr val="FF9900"/>
            </a:solidFill>
            <a:round/>
            <a:headEnd/>
            <a:tailEnd type="oval" w="lg" len="lg"/>
          </a:ln>
          <a:extLst>
            <a:ext uri="{909E8E84-426E-40DD-AFC4-6F175D3DCCD1}">
              <a14:hiddenFill xmlns:a14="http://schemas.microsoft.com/office/drawing/2010/main">
                <a:noFill/>
              </a14:hiddenFill>
            </a:ext>
          </a:extLst>
        </p:spPr>
        <p:txBody>
          <a:bodyPr/>
          <a:lstStyle/>
          <a:p>
            <a:endParaRPr lang="tr-TR"/>
          </a:p>
        </p:txBody>
      </p:sp>
      <p:sp>
        <p:nvSpPr>
          <p:cNvPr id="7" name="Left-Right Arrow 6"/>
          <p:cNvSpPr/>
          <p:nvPr/>
        </p:nvSpPr>
        <p:spPr>
          <a:xfrm>
            <a:off x="3131840" y="4990567"/>
            <a:ext cx="576263" cy="28892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Tree>
    <p:extLst>
      <p:ext uri="{BB962C8B-B14F-4D97-AF65-F5344CB8AC3E}">
        <p14:creationId xmlns:p14="http://schemas.microsoft.com/office/powerpoint/2010/main" val="5125895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35480"/>
            <a:ext cx="8229600" cy="2285608"/>
          </a:xfrm>
        </p:spPr>
        <p:style>
          <a:lnRef idx="0">
            <a:schemeClr val="accent6"/>
          </a:lnRef>
          <a:fillRef idx="3">
            <a:schemeClr val="accent6"/>
          </a:fillRef>
          <a:effectRef idx="3">
            <a:schemeClr val="accent6"/>
          </a:effectRef>
          <a:fontRef idx="minor">
            <a:schemeClr val="lt1"/>
          </a:fontRef>
        </p:style>
        <p:txBody>
          <a:bodyPr>
            <a:normAutofit/>
          </a:bodyPr>
          <a:lstStyle/>
          <a:p>
            <a:pPr marL="0" indent="0">
              <a:buNone/>
            </a:pPr>
            <a:r>
              <a:rPr lang="tr-TR" altLang="tr-TR" sz="3600" dirty="0"/>
              <a:t>Mükemmel, uzun süreli bellekleri vardır. Hafızaları güçlü olduğu için önemli detay</a:t>
            </a:r>
            <a:r>
              <a:rPr lang="tr-TR" altLang="tr-TR" sz="3600" dirty="0" smtClean="0"/>
              <a:t>, kavram </a:t>
            </a:r>
            <a:r>
              <a:rPr lang="tr-TR" altLang="tr-TR" sz="3600" dirty="0"/>
              <a:t>ve prensipleri unutmazlar.</a:t>
            </a:r>
          </a:p>
          <a:p>
            <a:pPr marL="0" indent="0">
              <a:buNone/>
            </a:pPr>
            <a:endParaRPr lang="tr-TR" sz="3200" dirty="0"/>
          </a:p>
        </p:txBody>
      </p:sp>
      <p:sp>
        <p:nvSpPr>
          <p:cNvPr id="4" name="Dikdörtgen 3"/>
          <p:cNvSpPr/>
          <p:nvPr/>
        </p:nvSpPr>
        <p:spPr>
          <a:xfrm>
            <a:off x="467544" y="908720"/>
            <a:ext cx="2302233" cy="341632"/>
          </a:xfrm>
          <a:prstGeom prst="rect">
            <a:avLst/>
          </a:prstGeom>
        </p:spPr>
        <p:txBody>
          <a:bodyPr wrap="none">
            <a:spAutoFit/>
          </a:bodyPr>
          <a:lstStyle/>
          <a:p>
            <a:pPr>
              <a:lnSpc>
                <a:spcPct val="90000"/>
              </a:lnSpc>
            </a:pPr>
            <a:r>
              <a:rPr lang="tr-TR" altLang="tr-TR" b="1" dirty="0" smtClean="0">
                <a:solidFill>
                  <a:srgbClr val="990000"/>
                </a:solidFill>
              </a:rPr>
              <a:t>Zihinsel </a:t>
            </a:r>
            <a:r>
              <a:rPr lang="tr-TR" altLang="tr-TR" b="1" dirty="0">
                <a:solidFill>
                  <a:srgbClr val="990000"/>
                </a:solidFill>
              </a:rPr>
              <a:t>Özellikleri</a:t>
            </a:r>
          </a:p>
        </p:txBody>
      </p:sp>
    </p:spTree>
    <p:extLst>
      <p:ext uri="{BB962C8B-B14F-4D97-AF65-F5344CB8AC3E}">
        <p14:creationId xmlns:p14="http://schemas.microsoft.com/office/powerpoint/2010/main" val="8599561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89426" y="2204864"/>
            <a:ext cx="8229600" cy="1133480"/>
          </a:xfrm>
        </p:spPr>
        <p:style>
          <a:lnRef idx="0">
            <a:schemeClr val="accent6"/>
          </a:lnRef>
          <a:fillRef idx="3">
            <a:schemeClr val="accent6"/>
          </a:fillRef>
          <a:effectRef idx="3">
            <a:schemeClr val="accent6"/>
          </a:effectRef>
          <a:fontRef idx="minor">
            <a:schemeClr val="lt1"/>
          </a:fontRef>
        </p:style>
        <p:txBody>
          <a:bodyPr>
            <a:normAutofit/>
          </a:bodyPr>
          <a:lstStyle/>
          <a:p>
            <a:pPr marL="0" indent="0">
              <a:buNone/>
            </a:pPr>
            <a:r>
              <a:rPr lang="pt-BR" altLang="tr-TR" sz="3600" dirty="0"/>
              <a:t>Okudu</a:t>
            </a:r>
            <a:r>
              <a:rPr lang="tr-TR" altLang="tr-TR" sz="3600" dirty="0"/>
              <a:t>ğ</a:t>
            </a:r>
            <a:r>
              <a:rPr lang="pt-BR" altLang="tr-TR" sz="3600" dirty="0"/>
              <a:t>unu anlama ba</a:t>
            </a:r>
            <a:r>
              <a:rPr lang="tr-TR" altLang="tr-TR" sz="3600" dirty="0"/>
              <a:t>ş</a:t>
            </a:r>
            <a:r>
              <a:rPr lang="pt-BR" altLang="tr-TR" sz="3600" dirty="0"/>
              <a:t>ar</a:t>
            </a:r>
            <a:r>
              <a:rPr lang="tr-TR" altLang="tr-TR" sz="3600" dirty="0"/>
              <a:t>ı</a:t>
            </a:r>
            <a:r>
              <a:rPr lang="pt-BR" altLang="tr-TR" sz="3600" dirty="0"/>
              <a:t>s</a:t>
            </a:r>
            <a:r>
              <a:rPr lang="tr-TR" altLang="tr-TR" sz="3600" dirty="0"/>
              <a:t>ı</a:t>
            </a:r>
            <a:r>
              <a:rPr lang="pt-BR" altLang="tr-TR" sz="3600" dirty="0"/>
              <a:t> yüksektir.</a:t>
            </a:r>
            <a:endParaRPr lang="tr-TR" sz="3200" dirty="0"/>
          </a:p>
        </p:txBody>
      </p:sp>
      <p:sp>
        <p:nvSpPr>
          <p:cNvPr id="4" name="Dikdörtgen 3"/>
          <p:cNvSpPr/>
          <p:nvPr/>
        </p:nvSpPr>
        <p:spPr>
          <a:xfrm>
            <a:off x="467544" y="908720"/>
            <a:ext cx="2302233" cy="341632"/>
          </a:xfrm>
          <a:prstGeom prst="rect">
            <a:avLst/>
          </a:prstGeom>
        </p:spPr>
        <p:txBody>
          <a:bodyPr wrap="none">
            <a:spAutoFit/>
          </a:bodyPr>
          <a:lstStyle/>
          <a:p>
            <a:pPr>
              <a:lnSpc>
                <a:spcPct val="90000"/>
              </a:lnSpc>
            </a:pPr>
            <a:r>
              <a:rPr lang="tr-TR" altLang="tr-TR" b="1" dirty="0" smtClean="0">
                <a:solidFill>
                  <a:srgbClr val="990000"/>
                </a:solidFill>
              </a:rPr>
              <a:t>Zihinsel </a:t>
            </a:r>
            <a:r>
              <a:rPr lang="tr-TR" altLang="tr-TR" b="1" dirty="0">
                <a:solidFill>
                  <a:srgbClr val="990000"/>
                </a:solidFill>
              </a:rPr>
              <a:t>Özellikleri</a:t>
            </a:r>
          </a:p>
        </p:txBody>
      </p:sp>
    </p:spTree>
    <p:extLst>
      <p:ext uri="{BB962C8B-B14F-4D97-AF65-F5344CB8AC3E}">
        <p14:creationId xmlns:p14="http://schemas.microsoft.com/office/powerpoint/2010/main" val="8599561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35480"/>
            <a:ext cx="8229600" cy="1061472"/>
          </a:xfrm>
        </p:spPr>
        <p:style>
          <a:lnRef idx="0">
            <a:schemeClr val="accent6"/>
          </a:lnRef>
          <a:fillRef idx="3">
            <a:schemeClr val="accent6"/>
          </a:fillRef>
          <a:effectRef idx="3">
            <a:schemeClr val="accent6"/>
          </a:effectRef>
          <a:fontRef idx="minor">
            <a:schemeClr val="lt1"/>
          </a:fontRef>
        </p:style>
        <p:txBody>
          <a:bodyPr>
            <a:normAutofit/>
          </a:bodyPr>
          <a:lstStyle/>
          <a:p>
            <a:pPr marL="0" indent="0">
              <a:buNone/>
            </a:pPr>
            <a:r>
              <a:rPr lang="tr-TR" altLang="tr-TR" sz="3600" dirty="0"/>
              <a:t>Sebep sonuç ilişkisine ilgi duyarlar.</a:t>
            </a:r>
          </a:p>
          <a:p>
            <a:pPr marL="0" indent="0">
              <a:buNone/>
            </a:pPr>
            <a:endParaRPr lang="tr-TR" sz="3200" dirty="0"/>
          </a:p>
        </p:txBody>
      </p:sp>
      <p:sp>
        <p:nvSpPr>
          <p:cNvPr id="4" name="Dikdörtgen 3"/>
          <p:cNvSpPr/>
          <p:nvPr/>
        </p:nvSpPr>
        <p:spPr>
          <a:xfrm>
            <a:off x="467544" y="908720"/>
            <a:ext cx="2302233" cy="341632"/>
          </a:xfrm>
          <a:prstGeom prst="rect">
            <a:avLst/>
          </a:prstGeom>
        </p:spPr>
        <p:txBody>
          <a:bodyPr wrap="none">
            <a:spAutoFit/>
          </a:bodyPr>
          <a:lstStyle/>
          <a:p>
            <a:pPr>
              <a:lnSpc>
                <a:spcPct val="90000"/>
              </a:lnSpc>
            </a:pPr>
            <a:r>
              <a:rPr lang="tr-TR" altLang="tr-TR" b="1" dirty="0" smtClean="0">
                <a:solidFill>
                  <a:srgbClr val="990000"/>
                </a:solidFill>
              </a:rPr>
              <a:t>Zihinsel </a:t>
            </a:r>
            <a:r>
              <a:rPr lang="tr-TR" altLang="tr-TR" b="1" dirty="0">
                <a:solidFill>
                  <a:srgbClr val="990000"/>
                </a:solidFill>
              </a:rPr>
              <a:t>Özellikleri</a:t>
            </a:r>
          </a:p>
        </p:txBody>
      </p:sp>
    </p:spTree>
    <p:extLst>
      <p:ext uri="{BB962C8B-B14F-4D97-AF65-F5344CB8AC3E}">
        <p14:creationId xmlns:p14="http://schemas.microsoft.com/office/powerpoint/2010/main" val="85995615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35480"/>
            <a:ext cx="8229600" cy="1637536"/>
          </a:xfrm>
        </p:spPr>
        <p:style>
          <a:lnRef idx="0">
            <a:schemeClr val="accent6"/>
          </a:lnRef>
          <a:fillRef idx="3">
            <a:schemeClr val="accent6"/>
          </a:fillRef>
          <a:effectRef idx="3">
            <a:schemeClr val="accent6"/>
          </a:effectRef>
          <a:fontRef idx="minor">
            <a:schemeClr val="lt1"/>
          </a:fontRef>
        </p:style>
        <p:txBody>
          <a:bodyPr>
            <a:normAutofit/>
          </a:bodyPr>
          <a:lstStyle/>
          <a:p>
            <a:pPr marL="0" indent="0" algn="ctr">
              <a:buNone/>
            </a:pPr>
            <a:r>
              <a:rPr lang="tr-TR" altLang="tr-TR" sz="3600" dirty="0"/>
              <a:t>Sanat, bilim, geometri, mekanik, teknoloji ya da müzikte başarılı olurlar.</a:t>
            </a:r>
            <a:endParaRPr lang="tr-TR" sz="3200" dirty="0"/>
          </a:p>
        </p:txBody>
      </p:sp>
      <p:sp>
        <p:nvSpPr>
          <p:cNvPr id="4" name="Dikdörtgen 3"/>
          <p:cNvSpPr/>
          <p:nvPr/>
        </p:nvSpPr>
        <p:spPr>
          <a:xfrm>
            <a:off x="467544" y="908720"/>
            <a:ext cx="2302233" cy="341632"/>
          </a:xfrm>
          <a:prstGeom prst="rect">
            <a:avLst/>
          </a:prstGeom>
        </p:spPr>
        <p:txBody>
          <a:bodyPr wrap="none">
            <a:spAutoFit/>
          </a:bodyPr>
          <a:lstStyle/>
          <a:p>
            <a:pPr>
              <a:lnSpc>
                <a:spcPct val="90000"/>
              </a:lnSpc>
            </a:pPr>
            <a:r>
              <a:rPr lang="tr-TR" altLang="tr-TR" b="1" dirty="0" smtClean="0">
                <a:solidFill>
                  <a:srgbClr val="990000"/>
                </a:solidFill>
              </a:rPr>
              <a:t>Zihinsel </a:t>
            </a:r>
            <a:r>
              <a:rPr lang="tr-TR" altLang="tr-TR" b="1" dirty="0">
                <a:solidFill>
                  <a:srgbClr val="990000"/>
                </a:solidFill>
              </a:rPr>
              <a:t>Özellikleri</a:t>
            </a:r>
          </a:p>
        </p:txBody>
      </p:sp>
    </p:spTree>
    <p:extLst>
      <p:ext uri="{BB962C8B-B14F-4D97-AF65-F5344CB8AC3E}">
        <p14:creationId xmlns:p14="http://schemas.microsoft.com/office/powerpoint/2010/main" val="85995615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35480"/>
            <a:ext cx="8229600" cy="1349504"/>
          </a:xfrm>
        </p:spPr>
        <p:style>
          <a:lnRef idx="0">
            <a:schemeClr val="accent6"/>
          </a:lnRef>
          <a:fillRef idx="3">
            <a:schemeClr val="accent6"/>
          </a:fillRef>
          <a:effectRef idx="3">
            <a:schemeClr val="accent6"/>
          </a:effectRef>
          <a:fontRef idx="minor">
            <a:schemeClr val="lt1"/>
          </a:fontRef>
        </p:style>
        <p:txBody>
          <a:bodyPr>
            <a:normAutofit/>
          </a:bodyPr>
          <a:lstStyle/>
          <a:p>
            <a:pPr marL="0" indent="0" algn="ctr">
              <a:buNone/>
            </a:pPr>
            <a:r>
              <a:rPr lang="tr-TR" altLang="tr-TR" sz="3600" dirty="0"/>
              <a:t>Hayalleri güçlüdür. Sanat dallarında orijinal eserler verirler.</a:t>
            </a:r>
          </a:p>
          <a:p>
            <a:pPr marL="0" indent="0" algn="ctr">
              <a:buNone/>
            </a:pPr>
            <a:endParaRPr lang="tr-TR" sz="3200" dirty="0"/>
          </a:p>
        </p:txBody>
      </p:sp>
      <p:sp>
        <p:nvSpPr>
          <p:cNvPr id="4" name="Dikdörtgen 3"/>
          <p:cNvSpPr/>
          <p:nvPr/>
        </p:nvSpPr>
        <p:spPr>
          <a:xfrm>
            <a:off x="467544" y="908720"/>
            <a:ext cx="2302233" cy="341632"/>
          </a:xfrm>
          <a:prstGeom prst="rect">
            <a:avLst/>
          </a:prstGeom>
        </p:spPr>
        <p:txBody>
          <a:bodyPr wrap="none">
            <a:spAutoFit/>
          </a:bodyPr>
          <a:lstStyle/>
          <a:p>
            <a:pPr>
              <a:lnSpc>
                <a:spcPct val="90000"/>
              </a:lnSpc>
            </a:pPr>
            <a:r>
              <a:rPr lang="tr-TR" altLang="tr-TR" b="1" dirty="0" smtClean="0">
                <a:solidFill>
                  <a:srgbClr val="990000"/>
                </a:solidFill>
              </a:rPr>
              <a:t>Zihinsel </a:t>
            </a:r>
            <a:r>
              <a:rPr lang="tr-TR" altLang="tr-TR" b="1" dirty="0">
                <a:solidFill>
                  <a:srgbClr val="990000"/>
                </a:solidFill>
              </a:rPr>
              <a:t>Özellikleri</a:t>
            </a:r>
          </a:p>
        </p:txBody>
      </p:sp>
    </p:spTree>
    <p:extLst>
      <p:ext uri="{BB962C8B-B14F-4D97-AF65-F5344CB8AC3E}">
        <p14:creationId xmlns:p14="http://schemas.microsoft.com/office/powerpoint/2010/main" val="85995615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41" name="Rectangle 174"/>
          <p:cNvSpPr>
            <a:spLocks noGrp="1" noChangeArrowheads="1"/>
          </p:cNvSpPr>
          <p:nvPr>
            <p:ph type="title"/>
          </p:nvPr>
        </p:nvSpPr>
        <p:spPr>
          <a:xfrm>
            <a:off x="323850" y="206375"/>
            <a:ext cx="8496300" cy="774700"/>
          </a:xfrm>
          <a:noFill/>
        </p:spPr>
        <p:txBody>
          <a:bodyPr>
            <a:normAutofit fontScale="90000"/>
          </a:bodyPr>
          <a:lstStyle/>
          <a:p>
            <a:pPr eaLnBrk="1" hangingPunct="1"/>
            <a:r>
              <a:rPr lang="tr-TR" altLang="tr-TR" smtClean="0"/>
              <a:t>  Ayrım </a:t>
            </a:r>
          </a:p>
        </p:txBody>
      </p:sp>
      <p:graphicFrame>
        <p:nvGraphicFramePr>
          <p:cNvPr id="54445" name="Group 173"/>
          <p:cNvGraphicFramePr>
            <a:graphicFrameLocks noGrp="1"/>
          </p:cNvGraphicFramePr>
          <p:nvPr>
            <p:ph type="tbl" idx="1"/>
          </p:nvPr>
        </p:nvGraphicFramePr>
        <p:xfrm>
          <a:off x="735013" y="1025525"/>
          <a:ext cx="7581900" cy="4637091"/>
        </p:xfrm>
        <a:graphic>
          <a:graphicData uri="http://schemas.openxmlformats.org/drawingml/2006/table">
            <a:tbl>
              <a:tblPr/>
              <a:tblGrid>
                <a:gridCol w="3765550"/>
                <a:gridCol w="3816350"/>
              </a:tblGrid>
              <a:tr h="457206">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400" b="0" i="0" u="none" strike="noStrike" cap="none" normalizeH="0" baseline="0" dirty="0" smtClean="0">
                          <a:ln>
                            <a:noFill/>
                          </a:ln>
                          <a:solidFill>
                            <a:srgbClr val="990000"/>
                          </a:solidFill>
                          <a:effectLst/>
                          <a:latin typeface="Comic Sans MS" pitchFamily="66" charset="0"/>
                          <a:cs typeface="Arial" charset="0"/>
                        </a:rPr>
                        <a:t>PARLAK ÇOCUK</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400" b="0" i="0" u="none" strike="noStrike" cap="none" normalizeH="0" baseline="0" dirty="0" smtClean="0">
                          <a:ln>
                            <a:noFill/>
                          </a:ln>
                          <a:solidFill>
                            <a:srgbClr val="990000"/>
                          </a:solidFill>
                          <a:effectLst/>
                          <a:latin typeface="Comic Sans MS" pitchFamily="66" charset="0"/>
                          <a:cs typeface="Arial" charset="0"/>
                        </a:rPr>
                        <a:t>ÖZEL ÇOCUK</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6">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smtClean="0">
                          <a:ln>
                            <a:noFill/>
                          </a:ln>
                          <a:solidFill>
                            <a:schemeClr val="tx1"/>
                          </a:solidFill>
                          <a:effectLst/>
                          <a:latin typeface="Comic Sans MS" pitchFamily="66" charset="0"/>
                        </a:rPr>
                        <a:t>İlgilidir.</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smtClean="0">
                          <a:ln>
                            <a:noFill/>
                          </a:ln>
                          <a:solidFill>
                            <a:schemeClr val="tx1"/>
                          </a:solidFill>
                          <a:effectLst/>
                          <a:latin typeface="Comic Sans MS" pitchFamily="66" charset="0"/>
                        </a:rPr>
                        <a:t>Aşırı meraklıdır.</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4954">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tr-TR" sz="1800" b="0" i="0" u="none" strike="noStrike" cap="none" normalizeH="0" baseline="0" dirty="0" smtClean="0">
                        <a:ln>
                          <a:noFill/>
                        </a:ln>
                        <a:solidFill>
                          <a:schemeClr val="tx1"/>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Comic Sans MS" pitchFamily="66" charset="0"/>
                        </a:rPr>
                        <a:t>Çok çalışır.</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Comic Sans MS" pitchFamily="66" charset="0"/>
                        </a:rPr>
                        <a:t>Etrafta dolanıp çalışmaz gibi görünürken sınavlarda başarılıdır.</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6">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Comic Sans MS" pitchFamily="66" charset="0"/>
                        </a:rPr>
                        <a:t>Kolaylıkla öğrenir.</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smtClean="0">
                          <a:ln>
                            <a:noFill/>
                          </a:ln>
                          <a:solidFill>
                            <a:schemeClr val="tx1"/>
                          </a:solidFill>
                          <a:effectLst/>
                          <a:latin typeface="Comic Sans MS" pitchFamily="66" charset="0"/>
                        </a:rPr>
                        <a:t>Zaten biliyordur.</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089">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smtClean="0">
                          <a:ln>
                            <a:noFill/>
                          </a:ln>
                          <a:solidFill>
                            <a:schemeClr val="tx1"/>
                          </a:solidFill>
                          <a:effectLst/>
                          <a:latin typeface="Comic Sans MS" pitchFamily="66" charset="0"/>
                        </a:rPr>
                        <a:t>Tam olarak öğrenmesi için 6-8 tekrar gerektirir.</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smtClean="0">
                          <a:ln>
                            <a:noFill/>
                          </a:ln>
                          <a:solidFill>
                            <a:schemeClr val="tx1"/>
                          </a:solidFill>
                          <a:effectLst/>
                          <a:latin typeface="Comic Sans MS" pitchFamily="66" charset="0"/>
                        </a:rPr>
                        <a:t>Tam olarak öğrenmesi için 1-2 tekrar yeterlidir.</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6">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smtClean="0">
                          <a:ln>
                            <a:noFill/>
                          </a:ln>
                          <a:solidFill>
                            <a:schemeClr val="tx1"/>
                          </a:solidFill>
                          <a:effectLst/>
                          <a:latin typeface="Comic Sans MS" pitchFamily="66" charset="0"/>
                        </a:rPr>
                        <a:t>Ödevlerini tamamlar.</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smtClean="0">
                          <a:ln>
                            <a:noFill/>
                          </a:ln>
                          <a:solidFill>
                            <a:schemeClr val="tx1"/>
                          </a:solidFill>
                          <a:effectLst/>
                          <a:latin typeface="Comic Sans MS" pitchFamily="66" charset="0"/>
                        </a:rPr>
                        <a:t>Yeni proje atılımlarında bulunur </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6">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smtClean="0">
                          <a:ln>
                            <a:noFill/>
                          </a:ln>
                          <a:solidFill>
                            <a:schemeClr val="tx1"/>
                          </a:solidFill>
                          <a:effectLst/>
                          <a:latin typeface="Comic Sans MS" pitchFamily="66" charset="0"/>
                        </a:rPr>
                        <a:t>İyi ezberler </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smtClean="0">
                          <a:ln>
                            <a:noFill/>
                          </a:ln>
                          <a:solidFill>
                            <a:schemeClr val="tx1"/>
                          </a:solidFill>
                          <a:effectLst/>
                          <a:latin typeface="Comic Sans MS" pitchFamily="66" charset="0"/>
                        </a:rPr>
                        <a:t>İyi tahmincidir </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6">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smtClean="0">
                          <a:ln>
                            <a:noFill/>
                          </a:ln>
                          <a:solidFill>
                            <a:schemeClr val="tx1"/>
                          </a:solidFill>
                          <a:effectLst/>
                          <a:latin typeface="Comic Sans MS" pitchFamily="66" charset="0"/>
                        </a:rPr>
                        <a:t>Yaşıtlarından hoşlanır.</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smtClean="0">
                          <a:ln>
                            <a:noFill/>
                          </a:ln>
                          <a:solidFill>
                            <a:schemeClr val="tx1"/>
                          </a:solidFill>
                          <a:effectLst/>
                          <a:latin typeface="Comic Sans MS" pitchFamily="66" charset="0"/>
                        </a:rPr>
                        <a:t>Yetişkinleri tercih eder.</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6">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smtClean="0">
                          <a:ln>
                            <a:noFill/>
                          </a:ln>
                          <a:solidFill>
                            <a:schemeClr val="tx1"/>
                          </a:solidFill>
                          <a:effectLst/>
                          <a:latin typeface="Comic Sans MS" pitchFamily="66" charset="0"/>
                        </a:rPr>
                        <a:t>Üst grubu oluşturur.</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smtClean="0">
                          <a:ln>
                            <a:noFill/>
                          </a:ln>
                          <a:solidFill>
                            <a:schemeClr val="tx1"/>
                          </a:solidFill>
                          <a:effectLst/>
                          <a:latin typeface="Comic Sans MS" pitchFamily="66" charset="0"/>
                        </a:rPr>
                        <a:t>Grubun ötesindedir.</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6">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smtClean="0">
                          <a:ln>
                            <a:noFill/>
                          </a:ln>
                          <a:solidFill>
                            <a:schemeClr val="tx1"/>
                          </a:solidFill>
                          <a:effectLst/>
                          <a:latin typeface="Comic Sans MS" pitchFamily="66" charset="0"/>
                        </a:rPr>
                        <a:t>Öğrendiği kadarıyla tatmin olur.</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Comic Sans MS" pitchFamily="66" charset="0"/>
                        </a:rPr>
                        <a:t>Çok fazla öz eleştiri yapar.</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Slide Number Placeholder 3"/>
          <p:cNvSpPr>
            <a:spLocks noGrp="1"/>
          </p:cNvSpPr>
          <p:nvPr>
            <p:ph type="sldNum" sz="quarter" idx="12"/>
          </p:nvPr>
        </p:nvSpPr>
        <p:spPr/>
        <p:txBody>
          <a:bodyPr/>
          <a:lstStyle/>
          <a:p>
            <a:pPr>
              <a:defRPr/>
            </a:pPr>
            <a:fld id="{806B3453-7E01-4660-9E59-30CAE8A18DE6}" type="slidenum">
              <a:rPr lang="tr-TR" altLang="en-US" smtClean="0"/>
              <a:pPr>
                <a:defRPr/>
              </a:pPr>
              <a:t>45</a:t>
            </a:fld>
            <a:endParaRPr lang="tr-TR" altLang="en-US"/>
          </a:p>
        </p:txBody>
      </p:sp>
    </p:spTree>
    <p:extLst>
      <p:ext uri="{BB962C8B-B14F-4D97-AF65-F5344CB8AC3E}">
        <p14:creationId xmlns:p14="http://schemas.microsoft.com/office/powerpoint/2010/main" val="36416449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44" name="Rectangle 108"/>
          <p:cNvSpPr>
            <a:spLocks noGrp="1" noChangeArrowheads="1"/>
          </p:cNvSpPr>
          <p:nvPr>
            <p:ph type="title"/>
          </p:nvPr>
        </p:nvSpPr>
        <p:spPr>
          <a:xfrm>
            <a:off x="323850" y="277813"/>
            <a:ext cx="8496300" cy="774700"/>
          </a:xfrm>
          <a:noFill/>
        </p:spPr>
        <p:txBody>
          <a:bodyPr>
            <a:normAutofit fontScale="90000"/>
          </a:bodyPr>
          <a:lstStyle/>
          <a:p>
            <a:pPr eaLnBrk="1" hangingPunct="1"/>
            <a:r>
              <a:rPr lang="tr-TR" altLang="tr-TR" smtClean="0"/>
              <a:t>  Ayrım </a:t>
            </a:r>
          </a:p>
        </p:txBody>
      </p:sp>
      <p:graphicFrame>
        <p:nvGraphicFramePr>
          <p:cNvPr id="57451" name="Group 107"/>
          <p:cNvGraphicFramePr>
            <a:graphicFrameLocks noGrp="1"/>
          </p:cNvGraphicFramePr>
          <p:nvPr>
            <p:ph type="tbl" idx="1"/>
          </p:nvPr>
        </p:nvGraphicFramePr>
        <p:xfrm>
          <a:off x="539750" y="1123950"/>
          <a:ext cx="8064500" cy="4968875"/>
        </p:xfrm>
        <a:graphic>
          <a:graphicData uri="http://schemas.openxmlformats.org/drawingml/2006/table">
            <a:tbl>
              <a:tblPr/>
              <a:tblGrid>
                <a:gridCol w="4005263"/>
                <a:gridCol w="4059237"/>
              </a:tblGrid>
              <a:tr h="543264">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400" b="0" i="0" u="none" strike="noStrike" cap="none" normalizeH="0" baseline="0" dirty="0" smtClean="0">
                          <a:ln>
                            <a:noFill/>
                          </a:ln>
                          <a:solidFill>
                            <a:srgbClr val="990000"/>
                          </a:solidFill>
                          <a:effectLst/>
                          <a:latin typeface="Comic Sans MS" pitchFamily="66" charset="0"/>
                          <a:cs typeface="Arial" charset="0"/>
                        </a:rPr>
                        <a:t>DEHP’Lİ ÇOCUK</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400" b="0" i="0" u="none" strike="noStrike" cap="none" normalizeH="0" baseline="0" dirty="0" smtClean="0">
                          <a:ln>
                            <a:noFill/>
                          </a:ln>
                          <a:solidFill>
                            <a:srgbClr val="990000"/>
                          </a:solidFill>
                          <a:effectLst/>
                          <a:latin typeface="Comic Sans MS" pitchFamily="66" charset="0"/>
                          <a:cs typeface="Arial" charset="0"/>
                        </a:rPr>
                        <a:t>ÖZEL ÇOCUK</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764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rPr>
                        <a:t>Hiperaktif çocuklar istemli dikkat ve davranış denetimini gerçekleştiremezler. </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rPr>
                        <a:t>Üstün çocuklar ilgilendikleri zaman dikkatlerini yoğunlaştırabilirler ve sadece zihinsel uyarıcının yetersiz olduğu durumlarda kendilerinde amaçsız hareketlilik görülebilir. </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57966">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000" b="0" i="0" u="none" strike="noStrike" cap="none" normalizeH="0" baseline="0" smtClean="0">
                          <a:ln>
                            <a:noFill/>
                          </a:ln>
                          <a:solidFill>
                            <a:schemeClr val="tx1"/>
                          </a:solidFill>
                          <a:effectLst/>
                          <a:latin typeface="Comic Sans MS" pitchFamily="66" charset="0"/>
                        </a:rPr>
                        <a:t>Beyindeki yapısal ve işlevsel anormallikler, merkezi sinir sistemindeki yapısal ve işlevsel bozukluklar nedenler arasındadır. </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000" b="0" i="0" u="none" strike="noStrike" cap="none" normalizeH="0" baseline="0" dirty="0" smtClean="0">
                          <a:ln>
                            <a:noFill/>
                          </a:ln>
                          <a:solidFill>
                            <a:schemeClr val="tx1"/>
                          </a:solidFill>
                          <a:effectLst/>
                          <a:latin typeface="Comic Sans MS" pitchFamily="66" charset="0"/>
                        </a:rPr>
                        <a:t>Aşırı duyarlı sinir sistemine sahip olmaları normal yaşıtlarına oranla daha fazla </a:t>
                      </a:r>
                      <a:r>
                        <a:rPr kumimoji="0" lang="tr-TR" sz="2000" b="0" i="1" u="none" strike="noStrike" cap="none" normalizeH="0" baseline="0" dirty="0" smtClean="0">
                          <a:ln>
                            <a:noFill/>
                          </a:ln>
                          <a:solidFill>
                            <a:schemeClr val="tx1"/>
                          </a:solidFill>
                          <a:effectLst/>
                          <a:latin typeface="Comic Sans MS" pitchFamily="66" charset="0"/>
                        </a:rPr>
                        <a:t>hareketli</a:t>
                      </a:r>
                      <a:r>
                        <a:rPr kumimoji="0" lang="tr-TR" sz="2000" b="0" i="0" u="none" strike="noStrike" cap="none" normalizeH="0" baseline="0" dirty="0" smtClean="0">
                          <a:ln>
                            <a:noFill/>
                          </a:ln>
                          <a:solidFill>
                            <a:schemeClr val="tx1"/>
                          </a:solidFill>
                          <a:effectLst/>
                          <a:latin typeface="Comic Sans MS" pitchFamily="66" charset="0"/>
                        </a:rPr>
                        <a:t> olmalarına yol açabilir. </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Slide Number Placeholder 3"/>
          <p:cNvSpPr>
            <a:spLocks noGrp="1"/>
          </p:cNvSpPr>
          <p:nvPr>
            <p:ph type="sldNum" sz="quarter" idx="12"/>
          </p:nvPr>
        </p:nvSpPr>
        <p:spPr/>
        <p:txBody>
          <a:bodyPr/>
          <a:lstStyle/>
          <a:p>
            <a:pPr>
              <a:defRPr/>
            </a:pPr>
            <a:fld id="{24C4988A-5371-40C5-9A7E-4FB6138D23AA}" type="slidenum">
              <a:rPr lang="tr-TR" altLang="en-US" smtClean="0"/>
              <a:pPr>
                <a:defRPr/>
              </a:pPr>
              <a:t>46</a:t>
            </a:fld>
            <a:endParaRPr lang="tr-TR" altLang="en-US"/>
          </a:p>
        </p:txBody>
      </p:sp>
    </p:spTree>
    <p:extLst>
      <p:ext uri="{BB962C8B-B14F-4D97-AF65-F5344CB8AC3E}">
        <p14:creationId xmlns:p14="http://schemas.microsoft.com/office/powerpoint/2010/main" val="312286284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457200" y="1412875"/>
            <a:ext cx="8002588" cy="5060950"/>
          </a:xfrm>
        </p:spPr>
        <p:txBody>
          <a:bodyPr>
            <a:normAutofit/>
          </a:bodyPr>
          <a:lstStyle/>
          <a:p>
            <a:pPr marL="365760" indent="-256032" algn="just" eaLnBrk="1" fontAlgn="auto" hangingPunct="1">
              <a:spcAft>
                <a:spcPts val="0"/>
              </a:spcAft>
              <a:buFont typeface="Wingdings 3"/>
              <a:buChar char=""/>
              <a:defRPr/>
            </a:pPr>
            <a:r>
              <a:rPr lang="tr-TR" altLang="tr-TR" sz="1800" dirty="0" smtClean="0">
                <a:solidFill>
                  <a:schemeClr val="tx1">
                    <a:lumMod val="65000"/>
                    <a:lumOff val="35000"/>
                  </a:schemeClr>
                </a:solidFill>
              </a:rPr>
              <a:t>Ancak bu çocukların yukarıda sayılan olumlu özellikleri yanında sınıf yönetimi açısından bir takım olumsuz özellikleri de bulunmaktadır;</a:t>
            </a:r>
            <a:br>
              <a:rPr lang="tr-TR" altLang="tr-TR" sz="1800" dirty="0" smtClean="0">
                <a:solidFill>
                  <a:schemeClr val="tx1">
                    <a:lumMod val="65000"/>
                    <a:lumOff val="35000"/>
                  </a:schemeClr>
                </a:solidFill>
              </a:rPr>
            </a:br>
            <a:r>
              <a:rPr lang="tr-TR" altLang="tr-TR" sz="1800" dirty="0" smtClean="0">
                <a:solidFill>
                  <a:schemeClr val="tx1">
                    <a:lumMod val="65000"/>
                    <a:lumOff val="35000"/>
                  </a:schemeClr>
                </a:solidFill>
              </a:rPr>
              <a:t>Üstün </a:t>
            </a:r>
            <a:r>
              <a:rPr lang="tr-TR" altLang="tr-TR" sz="1800" dirty="0" err="1" smtClean="0">
                <a:solidFill>
                  <a:schemeClr val="tx1">
                    <a:lumMod val="65000"/>
                    <a:lumOff val="35000"/>
                  </a:schemeClr>
                </a:solidFill>
              </a:rPr>
              <a:t>zek</a:t>
            </a:r>
            <a:r>
              <a:rPr lang="en-US" altLang="tr-TR" sz="1800" dirty="0" smtClean="0">
                <a:solidFill>
                  <a:schemeClr val="tx1">
                    <a:lumMod val="65000"/>
                    <a:lumOff val="35000"/>
                  </a:schemeClr>
                </a:solidFill>
              </a:rPr>
              <a:t>â</a:t>
            </a:r>
            <a:r>
              <a:rPr lang="tr-TR" altLang="tr-TR" sz="1800" dirty="0" err="1" smtClean="0">
                <a:solidFill>
                  <a:schemeClr val="tx1">
                    <a:lumMod val="65000"/>
                    <a:lumOff val="35000"/>
                  </a:schemeClr>
                </a:solidFill>
              </a:rPr>
              <a:t>lı</a:t>
            </a:r>
            <a:r>
              <a:rPr lang="tr-TR" altLang="tr-TR" sz="1800" dirty="0" smtClean="0">
                <a:solidFill>
                  <a:schemeClr val="tx1">
                    <a:lumMod val="65000"/>
                    <a:lumOff val="35000"/>
                  </a:schemeClr>
                </a:solidFill>
              </a:rPr>
              <a:t> ve yetenekli çocukların karakteristik özellikleri vurgulanırken belirtildiği gibi</a:t>
            </a:r>
            <a:r>
              <a:rPr lang="en-US" altLang="tr-TR" sz="1800" dirty="0" smtClean="0">
                <a:solidFill>
                  <a:schemeClr val="tx1">
                    <a:lumMod val="65000"/>
                    <a:lumOff val="35000"/>
                  </a:schemeClr>
                </a:solidFill>
              </a:rPr>
              <a:t>,</a:t>
            </a:r>
            <a:r>
              <a:rPr lang="tr-TR" altLang="tr-TR" sz="1800" dirty="0" smtClean="0">
                <a:solidFill>
                  <a:schemeClr val="tx1">
                    <a:lumMod val="65000"/>
                    <a:lumOff val="35000"/>
                  </a:schemeClr>
                </a:solidFill>
              </a:rPr>
              <a:t> </a:t>
            </a:r>
            <a:r>
              <a:rPr lang="tr-TR" altLang="tr-TR" sz="1900" dirty="0" smtClean="0">
                <a:solidFill>
                  <a:schemeClr val="tx1">
                    <a:lumMod val="65000"/>
                    <a:lumOff val="35000"/>
                  </a:schemeClr>
                </a:solidFill>
              </a:rPr>
              <a:t>bu çocukların büyük bir çoğunluğu yüksek enerjiye sahip kimseler</a:t>
            </a:r>
            <a:r>
              <a:rPr lang="en-US" altLang="tr-TR" sz="1900" dirty="0" smtClean="0">
                <a:solidFill>
                  <a:schemeClr val="tx1">
                    <a:lumMod val="65000"/>
                    <a:lumOff val="35000"/>
                  </a:schemeClr>
                </a:solidFill>
              </a:rPr>
              <a:t>dir.</a:t>
            </a:r>
            <a:r>
              <a:rPr lang="tr-TR" altLang="tr-TR" sz="1900" dirty="0" smtClean="0">
                <a:solidFill>
                  <a:schemeClr val="tx1">
                    <a:lumMod val="65000"/>
                    <a:lumOff val="35000"/>
                  </a:schemeClr>
                </a:solidFill>
              </a:rPr>
              <a:t> Bunlar yerlerinde duramaz, sürekli yenilik, hareket isterler. </a:t>
            </a:r>
            <a:r>
              <a:rPr lang="tr-TR" altLang="tr-TR" sz="1800" dirty="0" smtClean="0">
                <a:solidFill>
                  <a:schemeClr val="tx1">
                    <a:lumMod val="65000"/>
                    <a:lumOff val="35000"/>
                  </a:schemeClr>
                </a:solidFill>
              </a:rPr>
              <a:t>Diğerlerinden çok farklı niteliklere sahiptirler. Bu nedenle de normal sınıf ortamında çeşitli olumsuzluklara neden olabilirler. Bunlar şu sebeplerden kaynaklanabilir:</a:t>
            </a:r>
            <a:endParaRPr lang="en-US" altLang="tr-TR" sz="1800" dirty="0" smtClean="0">
              <a:solidFill>
                <a:schemeClr val="tx1">
                  <a:lumMod val="65000"/>
                  <a:lumOff val="35000"/>
                </a:schemeClr>
              </a:solidFill>
            </a:endParaRPr>
          </a:p>
          <a:p>
            <a:pPr marL="365760" indent="-256032" eaLnBrk="1" fontAlgn="auto" hangingPunct="1">
              <a:lnSpc>
                <a:spcPct val="80000"/>
              </a:lnSpc>
              <a:spcAft>
                <a:spcPts val="0"/>
              </a:spcAft>
              <a:buFont typeface="Wingdings 3"/>
              <a:buChar char=""/>
              <a:defRPr/>
            </a:pPr>
            <a:r>
              <a:rPr lang="tr-TR" altLang="tr-TR" sz="1800" dirty="0" smtClean="0">
                <a:solidFill>
                  <a:schemeClr val="tx1">
                    <a:lumMod val="65000"/>
                    <a:lumOff val="35000"/>
                  </a:schemeClr>
                </a:solidFill>
              </a:rPr>
              <a:t>Bu çocukların bilgi, ilgi ve beceri düzeyleri aynı yaştaki ortalama öğrencilerin hayli ötesindedir. </a:t>
            </a:r>
            <a:r>
              <a:rPr lang="tr-TR" altLang="tr-TR" sz="1900" dirty="0" smtClean="0">
                <a:solidFill>
                  <a:schemeClr val="tx1">
                    <a:lumMod val="65000"/>
                    <a:lumOff val="35000"/>
                  </a:schemeClr>
                </a:solidFill>
              </a:rPr>
              <a:t>Bilgi, ilgi ve becerileri düzeyinde ihtiyaçları karşılanmazsa çabuk sıkılır ve sınıfta huzursuz, yerinde duramayan bir duruma gelirler.</a:t>
            </a:r>
          </a:p>
          <a:p>
            <a:pPr marL="365760" indent="-256032" eaLnBrk="1" fontAlgn="auto" hangingPunct="1">
              <a:lnSpc>
                <a:spcPct val="80000"/>
              </a:lnSpc>
              <a:spcAft>
                <a:spcPts val="0"/>
              </a:spcAft>
              <a:buFont typeface="Wingdings 3"/>
              <a:buChar char=""/>
              <a:defRPr/>
            </a:pPr>
            <a:r>
              <a:rPr lang="tr-TR" altLang="tr-TR" sz="1900" dirty="0" smtClean="0">
                <a:solidFill>
                  <a:schemeClr val="tx1">
                    <a:lumMod val="65000"/>
                    <a:lumOff val="35000"/>
                  </a:schemeClr>
                </a:solidFill>
              </a:rPr>
              <a:t>Bilgi, ilgi ve beceri düzeyleri yüksek olduğundan sınıfları ve yaşlarından umulmayan konularla ilgilenip soru sorabilirler.</a:t>
            </a:r>
          </a:p>
          <a:p>
            <a:pPr marL="365760" indent="-256032" algn="just" eaLnBrk="1" fontAlgn="auto" hangingPunct="1">
              <a:spcAft>
                <a:spcPts val="0"/>
              </a:spcAft>
              <a:buFont typeface="Wingdings 3"/>
              <a:buChar char=""/>
              <a:defRPr/>
            </a:pPr>
            <a:r>
              <a:rPr lang="tr-TR" altLang="tr-TR" sz="1800" dirty="0" smtClean="0">
                <a:solidFill>
                  <a:schemeClr val="tx1">
                    <a:lumMod val="65000"/>
                    <a:lumOff val="35000"/>
                  </a:schemeClr>
                </a:solidFill>
              </a:rPr>
              <a:t>Herhangi bir konu işlenirken </a:t>
            </a:r>
            <a:r>
              <a:rPr lang="tr-TR" altLang="tr-TR" sz="1900" dirty="0" smtClean="0">
                <a:solidFill>
                  <a:schemeClr val="tx1">
                    <a:lumMod val="65000"/>
                    <a:lumOff val="35000"/>
                  </a:schemeClr>
                </a:solidFill>
              </a:rPr>
              <a:t>yanılgıyı bulmak, eleştiri, itiraz gibi tepkiler vermeleri olağandır.</a:t>
            </a:r>
          </a:p>
        </p:txBody>
      </p:sp>
      <p:sp>
        <p:nvSpPr>
          <p:cNvPr id="21507" name="Slayt Numarası Yer Tutucus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5E12A9A-50D9-4A18-8413-002339872562}" type="slidenum">
              <a:rPr lang="tr-TR" altLang="en-US" smtClean="0"/>
              <a:pPr/>
              <a:t>47</a:t>
            </a:fld>
            <a:endParaRPr lang="tr-TR" altLang="en-US" smtClean="0"/>
          </a:p>
        </p:txBody>
      </p:sp>
      <p:sp>
        <p:nvSpPr>
          <p:cNvPr id="17411" name="1 Başlık"/>
          <p:cNvSpPr>
            <a:spLocks noGrp="1"/>
          </p:cNvSpPr>
          <p:nvPr>
            <p:ph type="title"/>
          </p:nvPr>
        </p:nvSpPr>
        <p:spPr/>
        <p:txBody>
          <a:bodyPr>
            <a:normAutofit fontScale="90000"/>
          </a:bodyPr>
          <a:lstStyle/>
          <a:p>
            <a:pPr eaLnBrk="1" fontAlgn="auto" hangingPunct="1">
              <a:spcAft>
                <a:spcPts val="0"/>
              </a:spcAft>
              <a:defRPr/>
            </a:pPr>
            <a:r>
              <a:rPr lang="en-US" altLang="tr-TR" sz="3200" dirty="0" smtClean="0">
                <a:solidFill>
                  <a:srgbClr val="00B0F0"/>
                </a:solidFill>
                <a:latin typeface="Times New Roman" pitchFamily="18" charset="0"/>
                <a:cs typeface="Times New Roman" pitchFamily="18" charset="0"/>
              </a:rPr>
              <a:t>SINIF ORTAMINDA </a:t>
            </a:r>
            <a:r>
              <a:rPr lang="tr-TR" altLang="tr-TR" sz="3200" dirty="0" smtClean="0">
                <a:solidFill>
                  <a:srgbClr val="00B0F0"/>
                </a:solidFill>
                <a:latin typeface="Times New Roman" pitchFamily="18" charset="0"/>
                <a:cs typeface="Times New Roman" pitchFamily="18" charset="0"/>
              </a:rPr>
              <a:t>ÖZEL YETENEKLİ ÖĞRENCİLER</a:t>
            </a:r>
            <a:r>
              <a:rPr lang="en-US" altLang="tr-TR" sz="3200" dirty="0" smtClean="0">
                <a:solidFill>
                  <a:srgbClr val="00B0F0"/>
                </a:solidFill>
                <a:latin typeface="Times New Roman" pitchFamily="18" charset="0"/>
                <a:cs typeface="Times New Roman" pitchFamily="18" charset="0"/>
              </a:rPr>
              <a:t/>
            </a:r>
            <a:br>
              <a:rPr lang="en-US" altLang="tr-TR" sz="3200" dirty="0" smtClean="0">
                <a:solidFill>
                  <a:srgbClr val="00B0F0"/>
                </a:solidFill>
                <a:latin typeface="Times New Roman" pitchFamily="18" charset="0"/>
                <a:cs typeface="Times New Roman" pitchFamily="18" charset="0"/>
              </a:rPr>
            </a:br>
            <a:endParaRPr lang="tr-TR" altLang="tr-TR" sz="3200" dirty="0" smtClean="0">
              <a:solidFill>
                <a:srgbClr val="00B0F0"/>
              </a:solidFill>
              <a:latin typeface="Times New Roman" pitchFamily="18" charset="0"/>
              <a:cs typeface="Times New Roman" pitchFamily="18" charset="0"/>
            </a:endParaRPr>
          </a:p>
        </p:txBody>
      </p:sp>
    </p:spTree>
    <p:extLst>
      <p:ext uri="{BB962C8B-B14F-4D97-AF65-F5344CB8AC3E}">
        <p14:creationId xmlns:p14="http://schemas.microsoft.com/office/powerpoint/2010/main" val="10811580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2 İçerik Yer Tutucusu"/>
          <p:cNvSpPr>
            <a:spLocks noGrp="1"/>
          </p:cNvSpPr>
          <p:nvPr>
            <p:ph idx="1"/>
          </p:nvPr>
        </p:nvSpPr>
        <p:spPr>
          <a:xfrm>
            <a:off x="468313" y="1773238"/>
            <a:ext cx="7467600" cy="4492625"/>
          </a:xfrm>
        </p:spPr>
        <p:txBody>
          <a:bodyPr>
            <a:normAutofit/>
          </a:bodyPr>
          <a:lstStyle/>
          <a:p>
            <a:pPr marL="365760" indent="-256032" algn="just" eaLnBrk="1" fontAlgn="auto" hangingPunct="1">
              <a:spcAft>
                <a:spcPts val="0"/>
              </a:spcAft>
              <a:buFont typeface="Wingdings 3"/>
              <a:buChar char=""/>
              <a:defRPr/>
            </a:pPr>
            <a:r>
              <a:rPr lang="tr-TR" altLang="tr-TR" sz="1900" dirty="0" smtClean="0">
                <a:solidFill>
                  <a:schemeClr val="tx1">
                    <a:lumMod val="65000"/>
                    <a:lumOff val="35000"/>
                  </a:schemeClr>
                </a:solidFill>
              </a:rPr>
              <a:t>Rutin ödevlerden ve görevlerden çabuk sıkılır, çoğu zaman da görevi tamamlamaz</a:t>
            </a:r>
            <a:r>
              <a:rPr lang="tr-TR" altLang="tr-TR" sz="1800" dirty="0" smtClean="0">
                <a:solidFill>
                  <a:schemeClr val="tx1">
                    <a:lumMod val="65000"/>
                    <a:lumOff val="35000"/>
                  </a:schemeClr>
                </a:solidFill>
              </a:rPr>
              <a:t>.</a:t>
            </a:r>
            <a:r>
              <a:rPr lang="en-US" altLang="tr-TR" sz="1800" dirty="0" smtClean="0">
                <a:solidFill>
                  <a:schemeClr val="tx1">
                    <a:lumMod val="65000"/>
                    <a:lumOff val="35000"/>
                  </a:schemeClr>
                </a:solidFill>
              </a:rPr>
              <a:t> </a:t>
            </a:r>
            <a:r>
              <a:rPr lang="tr-TR" altLang="tr-TR" sz="1800" dirty="0" smtClean="0">
                <a:solidFill>
                  <a:schemeClr val="tx1">
                    <a:lumMod val="65000"/>
                    <a:lumOff val="35000"/>
                  </a:schemeClr>
                </a:solidFill>
              </a:rPr>
              <a:t>Öte yandan görevin başından fırlayarak kalkıp sınıf içinde sağa sola dolaşarak başka meşguliyet arayabilir. Bu davranış dikkat eksikliği,</a:t>
            </a:r>
            <a:r>
              <a:rPr lang="en-US" altLang="tr-TR" sz="1800" dirty="0" smtClean="0">
                <a:solidFill>
                  <a:schemeClr val="tx1">
                    <a:lumMod val="65000"/>
                    <a:lumOff val="35000"/>
                  </a:schemeClr>
                </a:solidFill>
              </a:rPr>
              <a:t> </a:t>
            </a:r>
            <a:r>
              <a:rPr lang="tr-TR" altLang="tr-TR" sz="1800" dirty="0" smtClean="0">
                <a:solidFill>
                  <a:schemeClr val="tx1">
                    <a:lumMod val="65000"/>
                    <a:lumOff val="35000"/>
                  </a:schemeClr>
                </a:solidFill>
              </a:rPr>
              <a:t>derslere katılmama, olumsuz problem davranışlar olarak ele alınır ve arkadaşlarına kötü etki yaptığı sonucuna varılabilir.</a:t>
            </a:r>
          </a:p>
          <a:p>
            <a:pPr marL="365760" indent="-256032" algn="just" eaLnBrk="1" fontAlgn="auto" hangingPunct="1">
              <a:spcAft>
                <a:spcPts val="0"/>
              </a:spcAft>
              <a:buFont typeface="Wingdings 3"/>
              <a:buChar char=""/>
              <a:defRPr/>
            </a:pPr>
            <a:r>
              <a:rPr lang="tr-TR" altLang="tr-TR" sz="1900" dirty="0" smtClean="0">
                <a:solidFill>
                  <a:schemeClr val="tx1">
                    <a:lumMod val="65000"/>
                    <a:lumOff val="35000"/>
                  </a:schemeClr>
                </a:solidFill>
              </a:rPr>
              <a:t>Her şeyle ilgilendiği için kolaylıkla ilgisi başka yöne kayabilir, ve hiçbir şeyi tamamlayamaz. </a:t>
            </a:r>
            <a:r>
              <a:rPr lang="tr-TR" altLang="tr-TR" sz="1800" dirty="0" smtClean="0">
                <a:solidFill>
                  <a:schemeClr val="tx1">
                    <a:lumMod val="65000"/>
                    <a:lumOff val="35000"/>
                  </a:schemeClr>
                </a:solidFill>
              </a:rPr>
              <a:t>Çocuk bir defada birden fazla projeyi tamamlamak isterken bitap düşebilir. </a:t>
            </a:r>
            <a:r>
              <a:rPr lang="tr-TR" altLang="tr-TR" sz="1900" dirty="0" smtClean="0">
                <a:solidFill>
                  <a:schemeClr val="tx1">
                    <a:lumMod val="65000"/>
                    <a:lumOff val="35000"/>
                  </a:schemeClr>
                </a:solidFill>
              </a:rPr>
              <a:t>Ayrıca yüksek enerji çocuğun Dikkat Eksikliği ve </a:t>
            </a:r>
            <a:r>
              <a:rPr lang="tr-TR" altLang="tr-TR" sz="1900" dirty="0" err="1" smtClean="0">
                <a:solidFill>
                  <a:schemeClr val="tx1">
                    <a:lumMod val="65000"/>
                    <a:lumOff val="35000"/>
                  </a:schemeClr>
                </a:solidFill>
              </a:rPr>
              <a:t>Hiperaktivite</a:t>
            </a:r>
            <a:r>
              <a:rPr lang="tr-TR" altLang="tr-TR" sz="1900" dirty="0" smtClean="0">
                <a:solidFill>
                  <a:schemeClr val="tx1">
                    <a:lumMod val="65000"/>
                    <a:lumOff val="35000"/>
                  </a:schemeClr>
                </a:solidFill>
              </a:rPr>
              <a:t> Bozukluğu olarak yanlış tanılanmasına neden olabilir.</a:t>
            </a:r>
          </a:p>
          <a:p>
            <a:pPr marL="365760" indent="-256032" eaLnBrk="1" fontAlgn="auto" hangingPunct="1">
              <a:spcAft>
                <a:spcPts val="0"/>
              </a:spcAft>
              <a:buFont typeface="Wingdings 3"/>
              <a:buChar char=""/>
              <a:defRPr/>
            </a:pPr>
            <a:endParaRPr lang="tr-TR" altLang="tr-TR" sz="1900" dirty="0" smtClean="0">
              <a:solidFill>
                <a:srgbClr val="FF0000"/>
              </a:solidFill>
            </a:endParaRPr>
          </a:p>
        </p:txBody>
      </p:sp>
      <p:sp>
        <p:nvSpPr>
          <p:cNvPr id="23555" name="Slayt Numarası Yer Tutucus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67158A3-1FF4-498F-894C-6010C86B6F27}" type="slidenum">
              <a:rPr lang="tr-TR" altLang="en-US" smtClean="0"/>
              <a:pPr/>
              <a:t>48</a:t>
            </a:fld>
            <a:endParaRPr lang="tr-TR" altLang="en-US" smtClean="0"/>
          </a:p>
        </p:txBody>
      </p:sp>
      <p:sp>
        <p:nvSpPr>
          <p:cNvPr id="19459" name="1 Başlık"/>
          <p:cNvSpPr>
            <a:spLocks noGrp="1"/>
          </p:cNvSpPr>
          <p:nvPr>
            <p:ph type="title"/>
          </p:nvPr>
        </p:nvSpPr>
        <p:spPr/>
        <p:txBody>
          <a:bodyPr/>
          <a:lstStyle/>
          <a:p>
            <a:pPr eaLnBrk="1" fontAlgn="auto" hangingPunct="1">
              <a:spcAft>
                <a:spcPts val="0"/>
              </a:spcAft>
              <a:defRPr/>
            </a:pPr>
            <a:r>
              <a:rPr lang="en-US" altLang="tr-TR" sz="3200" smtClean="0">
                <a:solidFill>
                  <a:srgbClr val="00B0F0"/>
                </a:solidFill>
                <a:latin typeface="Times New Roman" pitchFamily="18" charset="0"/>
                <a:cs typeface="Times New Roman" pitchFamily="18" charset="0"/>
              </a:rPr>
              <a:t>SINIF ORTAMINDA </a:t>
            </a:r>
            <a:br>
              <a:rPr lang="en-US" altLang="tr-TR" sz="3200" smtClean="0">
                <a:solidFill>
                  <a:srgbClr val="00B0F0"/>
                </a:solidFill>
                <a:latin typeface="Times New Roman" pitchFamily="18" charset="0"/>
                <a:cs typeface="Times New Roman" pitchFamily="18" charset="0"/>
              </a:rPr>
            </a:br>
            <a:r>
              <a:rPr lang="tr-TR" altLang="tr-TR" sz="3200" smtClean="0">
                <a:solidFill>
                  <a:srgbClr val="00B0F0"/>
                </a:solidFill>
                <a:latin typeface="Times New Roman" pitchFamily="18" charset="0"/>
                <a:cs typeface="Times New Roman" pitchFamily="18" charset="0"/>
              </a:rPr>
              <a:t>ÖZEL</a:t>
            </a:r>
            <a:r>
              <a:rPr lang="en-US" altLang="tr-TR" sz="3200" smtClean="0">
                <a:solidFill>
                  <a:srgbClr val="00B0F0"/>
                </a:solidFill>
                <a:latin typeface="Times New Roman" pitchFamily="18" charset="0"/>
                <a:cs typeface="Times New Roman" pitchFamily="18" charset="0"/>
              </a:rPr>
              <a:t> YETENEKLİ ÇOCUKLAR</a:t>
            </a:r>
            <a:endParaRPr lang="tr-TR" altLang="tr-TR" sz="3200" smtClean="0">
              <a:solidFill>
                <a:srgbClr val="00B0F0"/>
              </a:solidFill>
              <a:latin typeface="Times New Roman" pitchFamily="18" charset="0"/>
              <a:cs typeface="Times New Roman" pitchFamily="18" charset="0"/>
            </a:endParaRPr>
          </a:p>
        </p:txBody>
      </p:sp>
    </p:spTree>
    <p:extLst>
      <p:ext uri="{BB962C8B-B14F-4D97-AF65-F5344CB8AC3E}">
        <p14:creationId xmlns:p14="http://schemas.microsoft.com/office/powerpoint/2010/main" val="2364590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2 İçerik Yer Tutucusu"/>
          <p:cNvSpPr>
            <a:spLocks noGrp="1"/>
          </p:cNvSpPr>
          <p:nvPr>
            <p:ph idx="1"/>
          </p:nvPr>
        </p:nvSpPr>
        <p:spPr>
          <a:xfrm>
            <a:off x="468313" y="1773238"/>
            <a:ext cx="7467600" cy="3743325"/>
          </a:xfrm>
        </p:spPr>
        <p:txBody>
          <a:bodyPr>
            <a:normAutofit/>
          </a:bodyPr>
          <a:lstStyle/>
          <a:p>
            <a:pPr marL="365760" indent="-256032" algn="just" eaLnBrk="1" fontAlgn="auto" hangingPunct="1">
              <a:spcAft>
                <a:spcPts val="0"/>
              </a:spcAft>
              <a:buFont typeface="Wingdings 3"/>
              <a:buChar char=""/>
              <a:defRPr/>
            </a:pPr>
            <a:r>
              <a:rPr lang="tr-TR" altLang="tr-TR" sz="1900" dirty="0" smtClean="0">
                <a:solidFill>
                  <a:schemeClr val="tx1">
                    <a:lumMod val="65000"/>
                    <a:lumOff val="35000"/>
                  </a:schemeClr>
                </a:solidFill>
              </a:rPr>
              <a:t>Sınıf arkadaşlarının yaşının çok üstünde ki sözcükleri kullanması sonucu ne dediğini arkadaşları anlayamayabilir. </a:t>
            </a:r>
            <a:r>
              <a:rPr lang="tr-TR" altLang="tr-TR" sz="2000" dirty="0" smtClean="0">
                <a:solidFill>
                  <a:schemeClr val="tx1">
                    <a:lumMod val="65000"/>
                    <a:lumOff val="35000"/>
                  </a:schemeClr>
                </a:solidFill>
              </a:rPr>
              <a:t>Çok konuştuğu için diğer arkadaşlarına konuşma fırsatı tanımaz. Bunun sonucu olarak diğer çocuklar,</a:t>
            </a:r>
            <a:r>
              <a:rPr lang="en-US" altLang="tr-TR" sz="2000" dirty="0" smtClean="0">
                <a:solidFill>
                  <a:schemeClr val="tx1">
                    <a:lumMod val="65000"/>
                    <a:lumOff val="35000"/>
                  </a:schemeClr>
                </a:solidFill>
              </a:rPr>
              <a:t> </a:t>
            </a:r>
            <a:r>
              <a:rPr lang="tr-TR" altLang="tr-TR" sz="2000" dirty="0" smtClean="0">
                <a:solidFill>
                  <a:schemeClr val="tx1">
                    <a:lumMod val="65000"/>
                    <a:lumOff val="35000"/>
                  </a:schemeClr>
                </a:solidFill>
              </a:rPr>
              <a:t>üstün zekalı  çocuğu </a:t>
            </a:r>
            <a:r>
              <a:rPr lang="tr-TR" altLang="tr-TR" sz="1900" dirty="0" smtClean="0">
                <a:solidFill>
                  <a:schemeClr val="tx1">
                    <a:lumMod val="65000"/>
                    <a:lumOff val="35000"/>
                  </a:schemeClr>
                </a:solidFill>
              </a:rPr>
              <a:t>“kendini beğenmiş” </a:t>
            </a:r>
            <a:r>
              <a:rPr lang="tr-TR" altLang="tr-TR" sz="2000" dirty="0" smtClean="0">
                <a:solidFill>
                  <a:schemeClr val="tx1">
                    <a:lumMod val="65000"/>
                    <a:lumOff val="35000"/>
                  </a:schemeClr>
                </a:solidFill>
              </a:rPr>
              <a:t>olarak adlandırarak dışlamaya başlar ve yalnızlığa itilir.</a:t>
            </a:r>
          </a:p>
          <a:p>
            <a:pPr marL="365760" indent="-256032" algn="just" eaLnBrk="1" fontAlgn="auto" hangingPunct="1">
              <a:spcAft>
                <a:spcPts val="0"/>
              </a:spcAft>
              <a:buFont typeface="Wingdings 3"/>
              <a:buChar char=""/>
              <a:defRPr/>
            </a:pPr>
            <a:r>
              <a:rPr lang="tr-TR" altLang="tr-TR" sz="1900" dirty="0" smtClean="0">
                <a:solidFill>
                  <a:schemeClr val="tx1">
                    <a:lumMod val="65000"/>
                    <a:lumOff val="35000"/>
                  </a:schemeClr>
                </a:solidFill>
              </a:rPr>
              <a:t>Öğretmenin anlattığı biçimde değil, kendine has biçimde problemleri çözer.</a:t>
            </a:r>
            <a:r>
              <a:rPr lang="en-US" altLang="tr-TR" sz="1900" dirty="0" smtClean="0">
                <a:solidFill>
                  <a:schemeClr val="tx1">
                    <a:lumMod val="65000"/>
                    <a:lumOff val="35000"/>
                  </a:schemeClr>
                </a:solidFill>
              </a:rPr>
              <a:t> </a:t>
            </a:r>
            <a:r>
              <a:rPr lang="tr-TR" altLang="tr-TR" sz="2000" dirty="0" smtClean="0">
                <a:solidFill>
                  <a:schemeClr val="tx1">
                    <a:lumMod val="65000"/>
                    <a:lumOff val="35000"/>
                  </a:schemeClr>
                </a:solidFill>
              </a:rPr>
              <a:t>Bunun sonucu olarak öğretmen</a:t>
            </a:r>
            <a:r>
              <a:rPr lang="en-US" altLang="tr-TR" sz="2000" dirty="0" smtClean="0">
                <a:solidFill>
                  <a:schemeClr val="tx1">
                    <a:lumMod val="65000"/>
                    <a:lumOff val="35000"/>
                  </a:schemeClr>
                </a:solidFill>
              </a:rPr>
              <a:t>,</a:t>
            </a:r>
            <a:r>
              <a:rPr lang="tr-TR" altLang="tr-TR" sz="2000" dirty="0" smtClean="0">
                <a:solidFill>
                  <a:schemeClr val="tx1">
                    <a:lumMod val="65000"/>
                    <a:lumOff val="35000"/>
                  </a:schemeClr>
                </a:solidFill>
              </a:rPr>
              <a:t> kendisini tehdit altında hisseder,</a:t>
            </a:r>
            <a:r>
              <a:rPr lang="en-US" altLang="tr-TR" sz="2000" dirty="0" smtClean="0">
                <a:solidFill>
                  <a:schemeClr val="tx1">
                    <a:lumMod val="65000"/>
                    <a:lumOff val="35000"/>
                  </a:schemeClr>
                </a:solidFill>
              </a:rPr>
              <a:t> </a:t>
            </a:r>
            <a:r>
              <a:rPr lang="tr-TR" altLang="tr-TR" sz="2000" dirty="0" smtClean="0">
                <a:solidFill>
                  <a:schemeClr val="tx1">
                    <a:lumMod val="65000"/>
                    <a:lumOff val="35000"/>
                  </a:schemeClr>
                </a:solidFill>
              </a:rPr>
              <a:t>çocuğun otoriteyi kabul etmeyen saygısız biri olduğunu düşünerek ona göz açtırtmamaya çalışarak isyan etme noktasına getirebilir.</a:t>
            </a:r>
          </a:p>
          <a:p>
            <a:pPr marL="365760" indent="-256032" eaLnBrk="1" fontAlgn="auto" hangingPunct="1">
              <a:spcAft>
                <a:spcPts val="0"/>
              </a:spcAft>
              <a:buFont typeface="Wingdings" pitchFamily="2" charset="2"/>
              <a:buNone/>
              <a:defRPr/>
            </a:pPr>
            <a:endParaRPr lang="tr-TR" altLang="tr-TR" sz="1900" dirty="0" smtClean="0">
              <a:solidFill>
                <a:srgbClr val="FF0000"/>
              </a:solidFill>
            </a:endParaRPr>
          </a:p>
        </p:txBody>
      </p:sp>
      <p:sp>
        <p:nvSpPr>
          <p:cNvPr id="25603" name="Slayt Numarası Yer Tutucus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1CDC25A-447E-44AE-A5AA-566386666D60}" type="slidenum">
              <a:rPr lang="tr-TR" altLang="en-US" smtClean="0"/>
              <a:pPr/>
              <a:t>49</a:t>
            </a:fld>
            <a:endParaRPr lang="tr-TR" altLang="en-US" smtClean="0"/>
          </a:p>
        </p:txBody>
      </p:sp>
      <p:sp>
        <p:nvSpPr>
          <p:cNvPr id="21506" name="1 Başlık"/>
          <p:cNvSpPr>
            <a:spLocks noGrp="1"/>
          </p:cNvSpPr>
          <p:nvPr>
            <p:ph type="title"/>
          </p:nvPr>
        </p:nvSpPr>
        <p:spPr/>
        <p:txBody>
          <a:bodyPr/>
          <a:lstStyle/>
          <a:p>
            <a:pPr eaLnBrk="1" fontAlgn="auto" hangingPunct="1">
              <a:spcAft>
                <a:spcPts val="0"/>
              </a:spcAft>
              <a:defRPr/>
            </a:pPr>
            <a:r>
              <a:rPr lang="en-US" altLang="tr-TR" sz="3200" smtClean="0">
                <a:solidFill>
                  <a:srgbClr val="00B0F0"/>
                </a:solidFill>
                <a:latin typeface="Times New Roman" pitchFamily="18" charset="0"/>
                <a:cs typeface="Times New Roman" pitchFamily="18" charset="0"/>
              </a:rPr>
              <a:t>SINIF ORTAMINDA </a:t>
            </a:r>
            <a:br>
              <a:rPr lang="en-US" altLang="tr-TR" sz="3200" smtClean="0">
                <a:solidFill>
                  <a:srgbClr val="00B0F0"/>
                </a:solidFill>
                <a:latin typeface="Times New Roman" pitchFamily="18" charset="0"/>
                <a:cs typeface="Times New Roman" pitchFamily="18" charset="0"/>
              </a:rPr>
            </a:br>
            <a:r>
              <a:rPr lang="tr-TR" altLang="tr-TR" sz="3200" smtClean="0">
                <a:solidFill>
                  <a:srgbClr val="00B0F0"/>
                </a:solidFill>
                <a:latin typeface="Times New Roman" pitchFamily="18" charset="0"/>
                <a:cs typeface="Times New Roman" pitchFamily="18" charset="0"/>
              </a:rPr>
              <a:t>ÖZEL</a:t>
            </a:r>
            <a:r>
              <a:rPr lang="en-US" altLang="tr-TR" sz="3200" smtClean="0">
                <a:solidFill>
                  <a:srgbClr val="00B0F0"/>
                </a:solidFill>
                <a:latin typeface="Times New Roman" pitchFamily="18" charset="0"/>
                <a:cs typeface="Times New Roman" pitchFamily="18" charset="0"/>
              </a:rPr>
              <a:t> YETENEKLİ ÇOCUKLAR</a:t>
            </a:r>
            <a:endParaRPr lang="tr-TR" altLang="tr-TR" sz="3200" smtClean="0">
              <a:solidFill>
                <a:srgbClr val="00B0F0"/>
              </a:solidFill>
              <a:latin typeface="Times New Roman" pitchFamily="18" charset="0"/>
              <a:cs typeface="Times New Roman" pitchFamily="18" charset="0"/>
            </a:endParaRPr>
          </a:p>
        </p:txBody>
      </p:sp>
    </p:spTree>
    <p:extLst>
      <p:ext uri="{BB962C8B-B14F-4D97-AF65-F5344CB8AC3E}">
        <p14:creationId xmlns:p14="http://schemas.microsoft.com/office/powerpoint/2010/main" val="1733073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268413"/>
            <a:ext cx="8229600" cy="4530725"/>
          </a:xfrm>
        </p:spPr>
        <p:txBody>
          <a:bodyPr>
            <a:normAutofit/>
          </a:bodyPr>
          <a:lstStyle/>
          <a:p>
            <a:pPr marL="0" indent="0" eaLnBrk="1" fontAlgn="auto" hangingPunct="1">
              <a:spcAft>
                <a:spcPts val="0"/>
              </a:spcAft>
              <a:buFont typeface="Wingdings" pitchFamily="2" charset="2"/>
              <a:buNone/>
              <a:defRPr/>
            </a:pPr>
            <a:r>
              <a:rPr lang="tr-TR" sz="3200" dirty="0" smtClean="0">
                <a:latin typeface="Times New Roman" panose="02020603050405020304" pitchFamily="18" charset="0"/>
                <a:cs typeface="Times New Roman" panose="02020603050405020304" pitchFamily="18" charset="0"/>
              </a:rPr>
              <a:t>2007 tarihli Bilim ve Sanat Merkezi (BİLSEM) Yönergesinde üstün yetenek, “özel akademik alanlarda veya zekâ, yaratıcılık, sanat ve liderlik kapasitesi veya özel akademik alanlarda yaşıtlarına göre yüksek düzeyde performans gösterdiği uzmanlar tarafından belirlenen çocuk/öğrenci” biçiminde ele alınmıştır (MEB, 2007).</a:t>
            </a:r>
          </a:p>
          <a:p>
            <a:pPr marL="365760" indent="-256032" eaLnBrk="1" fontAlgn="auto" hangingPunct="1">
              <a:spcAft>
                <a:spcPts val="0"/>
              </a:spcAft>
              <a:buFont typeface="Wingdings 3"/>
              <a:buChar char=""/>
              <a:defRPr/>
            </a:pPr>
            <a:endParaRPr lang="tr-TR" dirty="0"/>
          </a:p>
        </p:txBody>
      </p:sp>
      <p:sp>
        <p:nvSpPr>
          <p:cNvPr id="14339" name="Slayt Numarası Yer Tutucus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1157D72-F084-4245-AF20-39C1FA60DF1A}" type="slidenum">
              <a:rPr lang="tr-TR" altLang="en-US" smtClean="0"/>
              <a:pPr/>
              <a:t>5</a:t>
            </a:fld>
            <a:endParaRPr lang="tr-TR" altLang="en-US" smtClean="0"/>
          </a:p>
        </p:txBody>
      </p:sp>
      <p:sp>
        <p:nvSpPr>
          <p:cNvPr id="7170" name="Unvan 1"/>
          <p:cNvSpPr>
            <a:spLocks noGrp="1"/>
          </p:cNvSpPr>
          <p:nvPr>
            <p:ph type="title"/>
          </p:nvPr>
        </p:nvSpPr>
        <p:spPr/>
        <p:txBody>
          <a:bodyPr>
            <a:normAutofit fontScale="90000"/>
          </a:bodyPr>
          <a:lstStyle/>
          <a:p>
            <a:pPr eaLnBrk="1" fontAlgn="auto" hangingPunct="1">
              <a:spcAft>
                <a:spcPts val="0"/>
              </a:spcAft>
              <a:defRPr/>
            </a:pPr>
            <a:r>
              <a:rPr lang="tr-TR" altLang="tr-TR" sz="3200" dirty="0" smtClean="0">
                <a:solidFill>
                  <a:srgbClr val="0070C0"/>
                </a:solidFill>
                <a:latin typeface="Times New Roman" pitchFamily="18" charset="0"/>
                <a:cs typeface="Times New Roman" pitchFamily="18" charset="0"/>
              </a:rPr>
              <a:t/>
            </a:r>
            <a:br>
              <a:rPr lang="tr-TR" altLang="tr-TR" sz="3200" dirty="0" smtClean="0">
                <a:solidFill>
                  <a:srgbClr val="0070C0"/>
                </a:solidFill>
                <a:latin typeface="Times New Roman" pitchFamily="18" charset="0"/>
                <a:cs typeface="Times New Roman" pitchFamily="18" charset="0"/>
              </a:rPr>
            </a:br>
            <a:r>
              <a:rPr lang="tr-TR" altLang="tr-TR" sz="3200" dirty="0">
                <a:solidFill>
                  <a:srgbClr val="0070C0"/>
                </a:solidFill>
                <a:latin typeface="Times New Roman" pitchFamily="18" charset="0"/>
                <a:cs typeface="Times New Roman" pitchFamily="18" charset="0"/>
              </a:rPr>
              <a:t/>
            </a:r>
            <a:br>
              <a:rPr lang="tr-TR" altLang="tr-TR" sz="3200" dirty="0">
                <a:solidFill>
                  <a:srgbClr val="0070C0"/>
                </a:solidFill>
                <a:latin typeface="Times New Roman" pitchFamily="18" charset="0"/>
                <a:cs typeface="Times New Roman" pitchFamily="18" charset="0"/>
              </a:rPr>
            </a:br>
            <a:r>
              <a:rPr lang="tr-TR" altLang="tr-TR" sz="3200" dirty="0" smtClean="0">
                <a:solidFill>
                  <a:srgbClr val="0070C0"/>
                </a:solidFill>
                <a:latin typeface="Times New Roman" pitchFamily="18" charset="0"/>
                <a:cs typeface="Times New Roman" pitchFamily="18" charset="0"/>
              </a:rPr>
              <a:t/>
            </a:r>
            <a:br>
              <a:rPr lang="tr-TR" altLang="tr-TR" sz="3200" dirty="0" smtClean="0">
                <a:solidFill>
                  <a:srgbClr val="0070C0"/>
                </a:solidFill>
                <a:latin typeface="Times New Roman" pitchFamily="18" charset="0"/>
                <a:cs typeface="Times New Roman" pitchFamily="18" charset="0"/>
              </a:rPr>
            </a:br>
            <a:r>
              <a:rPr lang="tr-TR" altLang="tr-TR" sz="3200" dirty="0">
                <a:solidFill>
                  <a:srgbClr val="0070C0"/>
                </a:solidFill>
                <a:latin typeface="Times New Roman" pitchFamily="18" charset="0"/>
                <a:cs typeface="Times New Roman" pitchFamily="18" charset="0"/>
              </a:rPr>
              <a:t/>
            </a:r>
            <a:br>
              <a:rPr lang="tr-TR" altLang="tr-TR" sz="3200" dirty="0">
                <a:solidFill>
                  <a:srgbClr val="0070C0"/>
                </a:solidFill>
                <a:latin typeface="Times New Roman" pitchFamily="18" charset="0"/>
                <a:cs typeface="Times New Roman" pitchFamily="18" charset="0"/>
              </a:rPr>
            </a:br>
            <a:endParaRPr lang="tr-TR" altLang="tr-TR" sz="3200" dirty="0" smtClean="0">
              <a:solidFill>
                <a:srgbClr val="0070C0"/>
              </a:solidFill>
            </a:endParaRPr>
          </a:p>
        </p:txBody>
      </p:sp>
    </p:spTree>
    <p:extLst>
      <p:ext uri="{BB962C8B-B14F-4D97-AF65-F5344CB8AC3E}">
        <p14:creationId xmlns:p14="http://schemas.microsoft.com/office/powerpoint/2010/main" val="358735919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p:txBody>
          <a:bodyPr>
            <a:normAutofit/>
          </a:bodyPr>
          <a:lstStyle/>
          <a:p>
            <a:pPr marL="365760" indent="-256032" algn="just" eaLnBrk="1" fontAlgn="auto" hangingPunct="1">
              <a:spcAft>
                <a:spcPts val="0"/>
              </a:spcAft>
              <a:buFont typeface="Wingdings 3"/>
              <a:buChar char=""/>
              <a:defRPr/>
            </a:pPr>
            <a:r>
              <a:rPr lang="tr-TR" altLang="tr-TR" sz="1800" dirty="0" smtClean="0">
                <a:solidFill>
                  <a:schemeClr val="tx1">
                    <a:lumMod val="65000"/>
                    <a:lumOff val="35000"/>
                  </a:schemeClr>
                </a:solidFill>
              </a:rPr>
              <a:t>Bu çocuklar, genellikle kendilerini yaşıtlarıyla aynı seviyede görmezler. </a:t>
            </a:r>
            <a:r>
              <a:rPr lang="tr-TR" altLang="tr-TR" sz="1900" dirty="0" smtClean="0">
                <a:solidFill>
                  <a:schemeClr val="tx1">
                    <a:lumMod val="65000"/>
                    <a:lumOff val="35000"/>
                  </a:schemeClr>
                </a:solidFill>
              </a:rPr>
              <a:t>Bir kısmı tecrit edilmişlik veya bir köşeye itilmişlik hissine kapılırlar.</a:t>
            </a:r>
            <a:r>
              <a:rPr lang="tr-TR" altLang="tr-TR" sz="1800" dirty="0" smtClean="0">
                <a:solidFill>
                  <a:schemeClr val="tx1">
                    <a:lumMod val="65000"/>
                    <a:lumOff val="35000"/>
                  </a:schemeClr>
                </a:solidFill>
              </a:rPr>
              <a:t> İçine kapanıklıkları sebebiyle arkadaş sayıları birkaçı geçmeyebilir. Okullardaki dersler onları sıkabilir. Bunlardan bazıları, yaşıtlarıyla birlikte olabilmek için yeteri kadar başarılı olmak istemeyebilir. Eğer duyguları beslenmezse, toplum dışında kalabilir hatta suça meyilli hale gelebilirler. Yetişkinler bu çocukların özel ihtiyaçlarını fark edip potansiyellerini değerlendirebilmeleri için onlara yardımcı olmalıdırlar. Üstün yetenekli çocuklar, birbirleriyle çok etkili ve verimli bir iletişim kurabilmekte, böylelikle anlaşılmaz olma sıkıntısından bir derece kurtulmaktadırlar. Dolayısıyla bu çocukların katıldıkları ortak proje ve programların önemi büyüktür. Tecrübesiz anne ve babaların evdeki üstün yetenekli ve hünerli çocuklarıyla ilgilenmesi hiç de kolay olmaz. Özellikle okul öncesi dönemde böyle bir ebeveyn yardıma ve rehberliğe muhtaçtır.</a:t>
            </a:r>
            <a:endParaRPr lang="tr-TR" altLang="tr-TR" dirty="0" smtClean="0">
              <a:solidFill>
                <a:schemeClr val="tx1">
                  <a:lumMod val="65000"/>
                  <a:lumOff val="35000"/>
                </a:schemeClr>
              </a:solidFill>
            </a:endParaRPr>
          </a:p>
          <a:p>
            <a:pPr marL="365760" indent="-256032" eaLnBrk="1" fontAlgn="auto" hangingPunct="1">
              <a:spcAft>
                <a:spcPts val="0"/>
              </a:spcAft>
              <a:buFont typeface="Wingdings 3"/>
              <a:buChar char=""/>
              <a:defRPr/>
            </a:pPr>
            <a:endParaRPr lang="tr-TR" altLang="tr-TR" dirty="0" smtClean="0"/>
          </a:p>
        </p:txBody>
      </p:sp>
      <p:sp>
        <p:nvSpPr>
          <p:cNvPr id="26627" name="Slayt Numarası Yer Tutucus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9E25358-D530-4DD0-948E-1466578F37ED}" type="slidenum">
              <a:rPr lang="tr-TR" altLang="en-US" smtClean="0"/>
              <a:pPr/>
              <a:t>50</a:t>
            </a:fld>
            <a:endParaRPr lang="tr-TR" altLang="en-US" smtClean="0"/>
          </a:p>
        </p:txBody>
      </p:sp>
      <p:sp>
        <p:nvSpPr>
          <p:cNvPr id="22531" name="1 Başlık"/>
          <p:cNvSpPr>
            <a:spLocks noGrp="1"/>
          </p:cNvSpPr>
          <p:nvPr>
            <p:ph type="title"/>
          </p:nvPr>
        </p:nvSpPr>
        <p:spPr/>
        <p:txBody>
          <a:bodyPr/>
          <a:lstStyle/>
          <a:p>
            <a:pPr eaLnBrk="1" fontAlgn="auto" hangingPunct="1">
              <a:spcAft>
                <a:spcPts val="0"/>
              </a:spcAft>
              <a:defRPr/>
            </a:pPr>
            <a:r>
              <a:rPr lang="en-US" altLang="tr-TR" sz="3200" smtClean="0">
                <a:solidFill>
                  <a:srgbClr val="00B0F0"/>
                </a:solidFill>
                <a:latin typeface="Times New Roman" pitchFamily="18" charset="0"/>
                <a:cs typeface="Times New Roman" pitchFamily="18" charset="0"/>
              </a:rPr>
              <a:t>SINIF ORTAMINDA </a:t>
            </a:r>
            <a:br>
              <a:rPr lang="en-US" altLang="tr-TR" sz="3200" smtClean="0">
                <a:solidFill>
                  <a:srgbClr val="00B0F0"/>
                </a:solidFill>
                <a:latin typeface="Times New Roman" pitchFamily="18" charset="0"/>
                <a:cs typeface="Times New Roman" pitchFamily="18" charset="0"/>
              </a:rPr>
            </a:br>
            <a:r>
              <a:rPr lang="tr-TR" altLang="tr-TR" sz="3200" smtClean="0">
                <a:solidFill>
                  <a:srgbClr val="00B0F0"/>
                </a:solidFill>
                <a:latin typeface="Times New Roman" pitchFamily="18" charset="0"/>
                <a:cs typeface="Times New Roman" pitchFamily="18" charset="0"/>
              </a:rPr>
              <a:t>ÖZEL</a:t>
            </a:r>
            <a:r>
              <a:rPr lang="en-US" altLang="tr-TR" sz="3200" smtClean="0">
                <a:solidFill>
                  <a:srgbClr val="00B0F0"/>
                </a:solidFill>
                <a:latin typeface="Times New Roman" pitchFamily="18" charset="0"/>
                <a:cs typeface="Times New Roman" pitchFamily="18" charset="0"/>
              </a:rPr>
              <a:t> YETENEKLİ ÇOCUKLAR</a:t>
            </a:r>
            <a:endParaRPr lang="tr-TR" altLang="tr-TR" sz="3200" smtClean="0">
              <a:solidFill>
                <a:srgbClr val="00B0F0"/>
              </a:solidFill>
              <a:latin typeface="Times New Roman" pitchFamily="18" charset="0"/>
              <a:cs typeface="Times New Roman" pitchFamily="18" charset="0"/>
            </a:endParaRPr>
          </a:p>
        </p:txBody>
      </p:sp>
    </p:spTree>
    <p:extLst>
      <p:ext uri="{BB962C8B-B14F-4D97-AF65-F5344CB8AC3E}">
        <p14:creationId xmlns:p14="http://schemas.microsoft.com/office/powerpoint/2010/main" val="301125671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470457" y="2708920"/>
            <a:ext cx="8280920" cy="156966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tr-TR" sz="3200" dirty="0" smtClean="0"/>
              <a:t>Bu bölümde sizlere özel yetenekli bireyin sahip olduğu özellikleri anlattık bizleri dinlediğiniz için teşekkür ederiz.</a:t>
            </a:r>
            <a:endParaRPr lang="tr-TR" sz="3200" dirty="0"/>
          </a:p>
        </p:txBody>
      </p:sp>
    </p:spTree>
    <p:extLst>
      <p:ext uri="{BB962C8B-B14F-4D97-AF65-F5344CB8AC3E}">
        <p14:creationId xmlns:p14="http://schemas.microsoft.com/office/powerpoint/2010/main" val="36278248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eaLnBrk="1" fontAlgn="auto" hangingPunct="1">
              <a:spcAft>
                <a:spcPts val="0"/>
              </a:spcAft>
              <a:buFont typeface="Wingdings" pitchFamily="2" charset="2"/>
              <a:buNone/>
              <a:defRPr/>
            </a:pPr>
            <a:r>
              <a:rPr lang="tr-TR" sz="3200" dirty="0" smtClean="0"/>
              <a:t>Zekâ dağılım eğrisinin bir ucunda zekâ geriliği gösteren kişiler yer alırken diğer ucunda ise üstün zekâlı kişiler yer almaktadır. Toplumun oluşturan kişilerin ancak %2'lik bir bölümü 130 ve üstündeki IQ derecesine sahiptir. IQ derecesi 140' </a:t>
            </a:r>
            <a:r>
              <a:rPr lang="tr-TR" sz="3200" dirty="0" err="1" smtClean="0"/>
              <a:t>ın</a:t>
            </a:r>
            <a:r>
              <a:rPr lang="tr-TR" sz="3200" dirty="0" smtClean="0"/>
              <a:t> üzerine çıkıldığında bu oran % 0.2 ye düşmektedir.</a:t>
            </a:r>
          </a:p>
          <a:p>
            <a:pPr marL="365760" indent="-256032" eaLnBrk="1" fontAlgn="auto" hangingPunct="1">
              <a:spcAft>
                <a:spcPts val="0"/>
              </a:spcAft>
              <a:buFont typeface="Wingdings 3"/>
              <a:buChar char=""/>
              <a:defRPr/>
            </a:pPr>
            <a:endParaRPr lang="tr-TR" dirty="0"/>
          </a:p>
        </p:txBody>
      </p:sp>
      <p:sp>
        <p:nvSpPr>
          <p:cNvPr id="15363" name="Slayt Numarası Yer Tutucus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5B20F33-87E6-482B-B373-5B62E0A18E4E}" type="slidenum">
              <a:rPr lang="tr-TR" altLang="en-US" smtClean="0"/>
              <a:pPr/>
              <a:t>6</a:t>
            </a:fld>
            <a:endParaRPr lang="tr-TR" altLang="en-US" smtClean="0"/>
          </a:p>
        </p:txBody>
      </p:sp>
      <p:sp>
        <p:nvSpPr>
          <p:cNvPr id="9218" name="Unvan 1"/>
          <p:cNvSpPr>
            <a:spLocks noGrp="1"/>
          </p:cNvSpPr>
          <p:nvPr>
            <p:ph type="title"/>
          </p:nvPr>
        </p:nvSpPr>
        <p:spPr/>
        <p:txBody>
          <a:bodyPr/>
          <a:lstStyle/>
          <a:p>
            <a:pPr eaLnBrk="1" fontAlgn="auto" hangingPunct="1">
              <a:spcAft>
                <a:spcPts val="0"/>
              </a:spcAft>
              <a:defRPr/>
            </a:pPr>
            <a:r>
              <a:rPr lang="tr-TR" altLang="tr-TR" sz="3200" smtClean="0">
                <a:solidFill>
                  <a:srgbClr val="0070C0"/>
                </a:solidFill>
                <a:latin typeface="Times New Roman" pitchFamily="18" charset="0"/>
                <a:cs typeface="Times New Roman" pitchFamily="18" charset="0"/>
              </a:rPr>
              <a:t>Yaygınlık</a:t>
            </a:r>
          </a:p>
        </p:txBody>
      </p:sp>
    </p:spTree>
    <p:extLst>
      <p:ext uri="{BB962C8B-B14F-4D97-AF65-F5344CB8AC3E}">
        <p14:creationId xmlns:p14="http://schemas.microsoft.com/office/powerpoint/2010/main" val="24864515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395288" y="116632"/>
            <a:ext cx="8229600" cy="847725"/>
          </a:xfrm>
        </p:spPr>
        <p:txBody>
          <a:bodyPr/>
          <a:lstStyle/>
          <a:p>
            <a:pPr eaLnBrk="1" hangingPunct="1"/>
            <a:r>
              <a:rPr lang="tr-TR" altLang="tr-TR" sz="3800" dirty="0" smtClean="0"/>
              <a:t>Özel Yetenekli Çocuğun Özellikleri</a:t>
            </a:r>
          </a:p>
        </p:txBody>
      </p:sp>
      <p:sp>
        <p:nvSpPr>
          <p:cNvPr id="43011" name="Rectangle 3"/>
          <p:cNvSpPr>
            <a:spLocks noGrp="1" noChangeArrowheads="1"/>
          </p:cNvSpPr>
          <p:nvPr>
            <p:ph idx="1"/>
          </p:nvPr>
        </p:nvSpPr>
        <p:spPr>
          <a:xfrm>
            <a:off x="395288" y="1125538"/>
            <a:ext cx="8424862" cy="5183187"/>
          </a:xfrm>
        </p:spPr>
        <p:txBody>
          <a:bodyPr/>
          <a:lstStyle/>
          <a:p>
            <a:pPr algn="ctr" eaLnBrk="1" hangingPunct="1">
              <a:lnSpc>
                <a:spcPct val="80000"/>
              </a:lnSpc>
              <a:buFont typeface="Wingdings" pitchFamily="2" charset="2"/>
              <a:buNone/>
            </a:pPr>
            <a:endParaRPr lang="tr-TR" altLang="tr-TR" sz="2400" u="sng" dirty="0" smtClean="0">
              <a:solidFill>
                <a:srgbClr val="990000"/>
              </a:solidFill>
            </a:endParaRPr>
          </a:p>
          <a:p>
            <a:pPr algn="ctr" eaLnBrk="1" hangingPunct="1">
              <a:lnSpc>
                <a:spcPct val="80000"/>
              </a:lnSpc>
              <a:buFont typeface="Wingdings" pitchFamily="2" charset="2"/>
              <a:buNone/>
            </a:pPr>
            <a:endParaRPr lang="tr-TR" altLang="tr-TR" sz="2400" u="sng" dirty="0">
              <a:solidFill>
                <a:srgbClr val="990000"/>
              </a:solidFill>
            </a:endParaRPr>
          </a:p>
          <a:p>
            <a:pPr algn="ctr" eaLnBrk="1" hangingPunct="1">
              <a:lnSpc>
                <a:spcPct val="80000"/>
              </a:lnSpc>
              <a:buFont typeface="Wingdings" pitchFamily="2" charset="2"/>
              <a:buNone/>
            </a:pPr>
            <a:endParaRPr lang="tr-TR" altLang="tr-TR" sz="2400" u="sng" dirty="0" smtClean="0">
              <a:solidFill>
                <a:srgbClr val="990000"/>
              </a:solidFill>
            </a:endParaRPr>
          </a:p>
          <a:p>
            <a:pPr algn="ctr" eaLnBrk="1" hangingPunct="1">
              <a:lnSpc>
                <a:spcPct val="80000"/>
              </a:lnSpc>
              <a:buFont typeface="Wingdings" pitchFamily="2" charset="2"/>
              <a:buNone/>
            </a:pPr>
            <a:endParaRPr lang="tr-TR" altLang="tr-TR" sz="5400" b="1" u="sng" dirty="0">
              <a:solidFill>
                <a:srgbClr val="990000"/>
              </a:solidFill>
            </a:endParaRPr>
          </a:p>
          <a:p>
            <a:pPr algn="ctr" eaLnBrk="1" hangingPunct="1">
              <a:lnSpc>
                <a:spcPct val="80000"/>
              </a:lnSpc>
              <a:buFont typeface="Wingdings" pitchFamily="2" charset="2"/>
              <a:buNone/>
            </a:pPr>
            <a:r>
              <a:rPr lang="tr-TR" altLang="tr-TR" sz="5400" b="1" u="sng" dirty="0" smtClean="0">
                <a:solidFill>
                  <a:srgbClr val="990000"/>
                </a:solidFill>
              </a:rPr>
              <a:t>a. Fiziksel Özellikleri</a:t>
            </a:r>
          </a:p>
          <a:p>
            <a:pPr eaLnBrk="1" hangingPunct="1">
              <a:lnSpc>
                <a:spcPct val="80000"/>
              </a:lnSpc>
              <a:buFont typeface="Wingdings" pitchFamily="2" charset="2"/>
              <a:buNone/>
            </a:pPr>
            <a:endParaRPr lang="tr-TR" altLang="tr-TR" sz="2400" u="sng" dirty="0" smtClean="0">
              <a:solidFill>
                <a:srgbClr val="990000"/>
              </a:solidFill>
            </a:endParaRPr>
          </a:p>
          <a:p>
            <a:pPr eaLnBrk="1" hangingPunct="1">
              <a:lnSpc>
                <a:spcPct val="80000"/>
              </a:lnSpc>
              <a:buFont typeface="Wingdings" pitchFamily="2" charset="2"/>
              <a:buNone/>
            </a:pPr>
            <a:endParaRPr lang="tr-TR" altLang="tr-TR" sz="1600" dirty="0" smtClean="0">
              <a:latin typeface="Comic Sans MS" pitchFamily="66" charset="0"/>
            </a:endParaRPr>
          </a:p>
        </p:txBody>
      </p:sp>
      <p:sp>
        <p:nvSpPr>
          <p:cNvPr id="5" name="Slide Number Placeholder 4"/>
          <p:cNvSpPr>
            <a:spLocks noGrp="1"/>
          </p:cNvSpPr>
          <p:nvPr>
            <p:ph type="sldNum" sz="quarter" idx="12"/>
          </p:nvPr>
        </p:nvSpPr>
        <p:spPr/>
        <p:txBody>
          <a:bodyPr/>
          <a:lstStyle/>
          <a:p>
            <a:pPr>
              <a:defRPr/>
            </a:pPr>
            <a:fld id="{116D89A3-AB31-451C-A7D3-72D9C4D380F3}" type="slidenum">
              <a:rPr lang="tr-TR" altLang="en-US" smtClean="0"/>
              <a:pPr>
                <a:defRPr/>
              </a:pPr>
              <a:t>7</a:t>
            </a:fld>
            <a:endParaRPr lang="tr-TR" altLang="en-US"/>
          </a:p>
        </p:txBody>
      </p:sp>
      <p:sp>
        <p:nvSpPr>
          <p:cNvPr id="43012" name="Line 4"/>
          <p:cNvSpPr>
            <a:spLocks noChangeShapeType="1"/>
          </p:cNvSpPr>
          <p:nvPr/>
        </p:nvSpPr>
        <p:spPr bwMode="auto">
          <a:xfrm>
            <a:off x="395288" y="981075"/>
            <a:ext cx="8208962" cy="0"/>
          </a:xfrm>
          <a:prstGeom prst="line">
            <a:avLst/>
          </a:prstGeom>
          <a:noFill/>
          <a:ln w="31750">
            <a:solidFill>
              <a:srgbClr val="FF9900"/>
            </a:solidFill>
            <a:round/>
            <a:headEnd/>
            <a:tailEnd type="oval" w="lg" len="lg"/>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0270912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05133" y="2631412"/>
            <a:ext cx="8229600" cy="1157627"/>
          </a:xfrm>
        </p:spPr>
        <p:style>
          <a:lnRef idx="0">
            <a:schemeClr val="accent5"/>
          </a:lnRef>
          <a:fillRef idx="3">
            <a:schemeClr val="accent5"/>
          </a:fillRef>
          <a:effectRef idx="3">
            <a:schemeClr val="accent5"/>
          </a:effectRef>
          <a:fontRef idx="minor">
            <a:schemeClr val="lt1"/>
          </a:fontRef>
        </p:style>
        <p:txBody>
          <a:bodyPr>
            <a:normAutofit fontScale="92500" lnSpcReduction="10000"/>
          </a:bodyPr>
          <a:lstStyle/>
          <a:p>
            <a:pPr marL="0" indent="0" algn="ctr">
              <a:buNone/>
            </a:pPr>
            <a:r>
              <a:rPr lang="tr-TR" altLang="tr-TR" sz="4000" dirty="0"/>
              <a:t>Doğumda diğer çocuklardan daha ağırdırlar. </a:t>
            </a:r>
          </a:p>
          <a:p>
            <a:pPr marL="0" indent="0">
              <a:buNone/>
            </a:pPr>
            <a:endParaRPr lang="tr-TR" dirty="0"/>
          </a:p>
        </p:txBody>
      </p:sp>
      <p:sp>
        <p:nvSpPr>
          <p:cNvPr id="5" name="Metin kutusu 4"/>
          <p:cNvSpPr txBox="1"/>
          <p:nvPr/>
        </p:nvSpPr>
        <p:spPr>
          <a:xfrm>
            <a:off x="179512" y="940658"/>
            <a:ext cx="7200800" cy="400110"/>
          </a:xfrm>
          <a:prstGeom prst="rect">
            <a:avLst/>
          </a:prstGeom>
          <a:noFill/>
        </p:spPr>
        <p:txBody>
          <a:bodyPr wrap="square" rtlCol="0">
            <a:spAutoFit/>
          </a:bodyPr>
          <a:lstStyle/>
          <a:p>
            <a:r>
              <a:rPr lang="tr-TR" sz="2000" b="1" dirty="0" smtClean="0">
                <a:solidFill>
                  <a:srgbClr val="C00000"/>
                </a:solidFill>
                <a:latin typeface="+mj-lt"/>
              </a:rPr>
              <a:t>Fiziksel Özellikleri</a:t>
            </a:r>
            <a:endParaRPr lang="tr-TR" sz="2000" b="1" dirty="0">
              <a:solidFill>
                <a:srgbClr val="C00000"/>
              </a:solidFill>
              <a:latin typeface="+mj-lt"/>
            </a:endParaRPr>
          </a:p>
        </p:txBody>
      </p:sp>
    </p:spTree>
    <p:extLst>
      <p:ext uri="{BB962C8B-B14F-4D97-AF65-F5344CB8AC3E}">
        <p14:creationId xmlns:p14="http://schemas.microsoft.com/office/powerpoint/2010/main" val="328464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2492896"/>
            <a:ext cx="8229600" cy="1656184"/>
          </a:xfrm>
        </p:spPr>
        <p:style>
          <a:lnRef idx="0">
            <a:schemeClr val="accent5"/>
          </a:lnRef>
          <a:fillRef idx="3">
            <a:schemeClr val="accent5"/>
          </a:fillRef>
          <a:effectRef idx="3">
            <a:schemeClr val="accent5"/>
          </a:effectRef>
          <a:fontRef idx="minor">
            <a:schemeClr val="lt1"/>
          </a:fontRef>
        </p:style>
        <p:txBody>
          <a:bodyPr>
            <a:normAutofit/>
          </a:bodyPr>
          <a:lstStyle/>
          <a:p>
            <a:pPr marL="0" indent="0" algn="ctr">
              <a:buNone/>
            </a:pPr>
            <a:r>
              <a:rPr lang="tr-TR" altLang="tr-TR" sz="3600" dirty="0"/>
              <a:t>Bebeklikte olağanüstü hareketlilik gösterirler. </a:t>
            </a:r>
          </a:p>
          <a:p>
            <a:pPr marL="0" indent="0" algn="ctr">
              <a:buNone/>
            </a:pPr>
            <a:endParaRPr lang="tr-TR" sz="1800" dirty="0"/>
          </a:p>
        </p:txBody>
      </p:sp>
      <p:sp>
        <p:nvSpPr>
          <p:cNvPr id="4" name="Metin kutusu 3"/>
          <p:cNvSpPr txBox="1"/>
          <p:nvPr/>
        </p:nvSpPr>
        <p:spPr>
          <a:xfrm>
            <a:off x="107504" y="1052736"/>
            <a:ext cx="7200800" cy="400110"/>
          </a:xfrm>
          <a:prstGeom prst="rect">
            <a:avLst/>
          </a:prstGeom>
          <a:noFill/>
        </p:spPr>
        <p:txBody>
          <a:bodyPr wrap="square" rtlCol="0">
            <a:spAutoFit/>
          </a:bodyPr>
          <a:lstStyle/>
          <a:p>
            <a:r>
              <a:rPr lang="tr-TR" sz="2000" b="1" dirty="0" smtClean="0">
                <a:solidFill>
                  <a:srgbClr val="C00000"/>
                </a:solidFill>
                <a:latin typeface="+mj-lt"/>
              </a:rPr>
              <a:t>Fiziksel Özellikleri</a:t>
            </a:r>
            <a:endParaRPr lang="tr-TR" sz="2000" b="1" dirty="0">
              <a:solidFill>
                <a:srgbClr val="C00000"/>
              </a:solidFill>
              <a:latin typeface="+mj-lt"/>
            </a:endParaRPr>
          </a:p>
        </p:txBody>
      </p:sp>
    </p:spTree>
    <p:extLst>
      <p:ext uri="{BB962C8B-B14F-4D97-AF65-F5344CB8AC3E}">
        <p14:creationId xmlns:p14="http://schemas.microsoft.com/office/powerpoint/2010/main" val="14892480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408</TotalTime>
  <Words>1150</Words>
  <Application>Microsoft Office PowerPoint</Application>
  <PresentationFormat>Ekran Gösterisi (4:3)</PresentationFormat>
  <Paragraphs>160</Paragraphs>
  <Slides>51</Slides>
  <Notes>0</Notes>
  <HiddenSlides>0</HiddenSlides>
  <MMClips>0</MMClips>
  <ScaleCrop>false</ScaleCrop>
  <HeadingPairs>
    <vt:vector size="4" baseType="variant">
      <vt:variant>
        <vt:lpstr>Tema</vt:lpstr>
      </vt:variant>
      <vt:variant>
        <vt:i4>1</vt:i4>
      </vt:variant>
      <vt:variant>
        <vt:lpstr>Slayt Başlıkları</vt:lpstr>
      </vt:variant>
      <vt:variant>
        <vt:i4>51</vt:i4>
      </vt:variant>
    </vt:vector>
  </HeadingPairs>
  <TitlesOfParts>
    <vt:vector size="52" baseType="lpstr">
      <vt:lpstr>Akış</vt:lpstr>
      <vt:lpstr> Bazı özel yetenekliler</vt:lpstr>
      <vt:lpstr> Bazı özel yetenekliler</vt:lpstr>
      <vt:lpstr> Bazı özel yetenekliler</vt:lpstr>
      <vt:lpstr>Tanım      </vt:lpstr>
      <vt:lpstr>    </vt:lpstr>
      <vt:lpstr>Yaygınlık</vt:lpstr>
      <vt:lpstr>Özel Yetenekli Çocuğun Özellikleri</vt:lpstr>
      <vt:lpstr>PowerPoint Sunusu</vt:lpstr>
      <vt:lpstr>PowerPoint Sunusu</vt:lpstr>
      <vt:lpstr>PowerPoint Sunusu</vt:lpstr>
      <vt:lpstr>PowerPoint Sunusu</vt:lpstr>
      <vt:lpstr>PowerPoint Sunusu</vt:lpstr>
      <vt:lpstr>PowerPoint Sunusu</vt:lpstr>
      <vt:lpstr>PowerPoint Sunusu</vt:lpstr>
      <vt:lpstr>PowerPoint Sunusu</vt:lpstr>
      <vt:lpstr>Özel Yetenekli Çocuğun Özellikleri</vt:lpstr>
      <vt:lpstr>PowerPoint Sunusu</vt:lpstr>
      <vt:lpstr>PowerPoint Sunusu</vt:lpstr>
      <vt:lpstr>PowerPoint Sunusu</vt:lpstr>
      <vt:lpstr>PowerPoint Sunusu</vt:lpstr>
      <vt:lpstr>PowerPoint Sunusu</vt:lpstr>
      <vt:lpstr>PowerPoint Sunusu</vt:lpstr>
      <vt:lpstr>PowerPoint Sunusu</vt:lpstr>
      <vt:lpstr>PowerPoint Sunusu</vt:lpstr>
      <vt:lpstr>Özel Yetenekli Çocuğun Özellikleri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Özel Yetenekli Çocuğun Özellikleri</vt:lpstr>
      <vt:lpstr>PowerPoint Sunusu</vt:lpstr>
      <vt:lpstr>PowerPoint Sunusu</vt:lpstr>
      <vt:lpstr>PowerPoint Sunusu</vt:lpstr>
      <vt:lpstr>PowerPoint Sunusu</vt:lpstr>
      <vt:lpstr>PowerPoint Sunusu</vt:lpstr>
      <vt:lpstr>PowerPoint Sunusu</vt:lpstr>
      <vt:lpstr>PowerPoint Sunusu</vt:lpstr>
      <vt:lpstr>PowerPoint Sunusu</vt:lpstr>
      <vt:lpstr>  Ayrım </vt:lpstr>
      <vt:lpstr>  Ayrım </vt:lpstr>
      <vt:lpstr>SINIF ORTAMINDA ÖZEL YETENEKLİ ÖĞRENCİLER </vt:lpstr>
      <vt:lpstr>SINIF ORTAMINDA  ÖZEL YETENEKLİ ÇOCUKLAR</vt:lpstr>
      <vt:lpstr>SINIF ORTAMINDA  ÖZEL YETENEKLİ ÇOCUKLAR</vt:lpstr>
      <vt:lpstr>SINIF ORTAMINDA  ÖZEL YETENEKLİ ÇOCUKLAR</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Özel yeteneklilik dört temel insan özelliği arasındaki etkileşimden oluşur.</dc:title>
  <dc:creator>mustafa komrat</dc:creator>
  <cp:lastModifiedBy>Nazli</cp:lastModifiedBy>
  <cp:revision>19</cp:revision>
  <dcterms:created xsi:type="dcterms:W3CDTF">2015-05-21T20:46:45Z</dcterms:created>
  <dcterms:modified xsi:type="dcterms:W3CDTF">2015-10-20T19:49:09Z</dcterms:modified>
</cp:coreProperties>
</file>